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4" r:id="rId4"/>
    <p:sldId id="265" r:id="rId5"/>
    <p:sldId id="266" r:id="rId6"/>
    <p:sldId id="267" r:id="rId7"/>
    <p:sldId id="269" r:id="rId8"/>
    <p:sldId id="270" r:id="rId9"/>
    <p:sldId id="271" r:id="rId10"/>
  </p:sldIdLst>
  <p:sldSz cx="12192000" cy="6858000"/>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snapToGrid="0">
      <p:cViewPr varScale="1">
        <p:scale>
          <a:sx n="78" d="100"/>
          <a:sy n="78" d="100"/>
        </p:scale>
        <p:origin x="-90" y="-552"/>
      </p:cViewPr>
      <p:guideLst>
        <p:guide orient="horz" pos="2160"/>
        <p:guide pos="3840"/>
      </p:guideLst>
    </p:cSldViewPr>
  </p:slideViewPr>
  <p:outlineViewPr>
    <p:cViewPr>
      <p:scale>
        <a:sx n="33" d="100"/>
        <a:sy n="33" d="100"/>
      </p:scale>
      <p:origin x="0" y="18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Y"/>
          </a:p>
        </p:txBody>
      </p:sp>
      <p:sp>
        <p:nvSpPr>
          <p:cNvPr id="4" name="Marcador de fecha 3"/>
          <p:cNvSpPr>
            <a:spLocks noGrp="1"/>
          </p:cNvSpPr>
          <p:nvPr>
            <p:ph type="dt" sz="half" idx="10"/>
          </p:nvPr>
        </p:nvSpPr>
        <p:spPr/>
        <p:txBody>
          <a:bodyPr/>
          <a:lstStyle/>
          <a:p>
            <a:fld id="{AE5C3481-04E7-4945-BCE2-950D06FBAB70}" type="datetimeFigureOut">
              <a:rPr lang="es-PY" smtClean="0"/>
              <a:t>12/05/2022</a:t>
            </a:fld>
            <a:endParaRPr lang="es-PY"/>
          </a:p>
        </p:txBody>
      </p:sp>
      <p:sp>
        <p:nvSpPr>
          <p:cNvPr id="5" name="Marcador de pie de página 4"/>
          <p:cNvSpPr>
            <a:spLocks noGrp="1"/>
          </p:cNvSpPr>
          <p:nvPr>
            <p:ph type="ftr" sz="quarter" idx="11"/>
          </p:nvPr>
        </p:nvSpPr>
        <p:spPr/>
        <p:txBody>
          <a:bodyPr/>
          <a:lstStyle/>
          <a:p>
            <a:endParaRPr lang="es-PY"/>
          </a:p>
        </p:txBody>
      </p:sp>
      <p:sp>
        <p:nvSpPr>
          <p:cNvPr id="6" name="Marcador de número de diapositiva 5"/>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2279362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10"/>
          </p:nvPr>
        </p:nvSpPr>
        <p:spPr/>
        <p:txBody>
          <a:bodyPr/>
          <a:lstStyle/>
          <a:p>
            <a:fld id="{AE5C3481-04E7-4945-BCE2-950D06FBAB70}" type="datetimeFigureOut">
              <a:rPr lang="es-PY" smtClean="0"/>
              <a:t>12/05/2022</a:t>
            </a:fld>
            <a:endParaRPr lang="es-PY"/>
          </a:p>
        </p:txBody>
      </p:sp>
      <p:sp>
        <p:nvSpPr>
          <p:cNvPr id="5" name="Marcador de pie de página 4"/>
          <p:cNvSpPr>
            <a:spLocks noGrp="1"/>
          </p:cNvSpPr>
          <p:nvPr>
            <p:ph type="ftr" sz="quarter" idx="11"/>
          </p:nvPr>
        </p:nvSpPr>
        <p:spPr/>
        <p:txBody>
          <a:bodyPr/>
          <a:lstStyle/>
          <a:p>
            <a:endParaRPr lang="es-PY"/>
          </a:p>
        </p:txBody>
      </p:sp>
      <p:sp>
        <p:nvSpPr>
          <p:cNvPr id="6" name="Marcador de número de diapositiva 5"/>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3301937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10"/>
          </p:nvPr>
        </p:nvSpPr>
        <p:spPr/>
        <p:txBody>
          <a:bodyPr/>
          <a:lstStyle/>
          <a:p>
            <a:fld id="{AE5C3481-04E7-4945-BCE2-950D06FBAB70}" type="datetimeFigureOut">
              <a:rPr lang="es-PY" smtClean="0"/>
              <a:t>12/05/2022</a:t>
            </a:fld>
            <a:endParaRPr lang="es-PY"/>
          </a:p>
        </p:txBody>
      </p:sp>
      <p:sp>
        <p:nvSpPr>
          <p:cNvPr id="5" name="Marcador de pie de página 4"/>
          <p:cNvSpPr>
            <a:spLocks noGrp="1"/>
          </p:cNvSpPr>
          <p:nvPr>
            <p:ph type="ftr" sz="quarter" idx="11"/>
          </p:nvPr>
        </p:nvSpPr>
        <p:spPr/>
        <p:txBody>
          <a:bodyPr/>
          <a:lstStyle/>
          <a:p>
            <a:endParaRPr lang="es-PY"/>
          </a:p>
        </p:txBody>
      </p:sp>
      <p:sp>
        <p:nvSpPr>
          <p:cNvPr id="6" name="Marcador de número de diapositiva 5"/>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167717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10"/>
          </p:nvPr>
        </p:nvSpPr>
        <p:spPr/>
        <p:txBody>
          <a:bodyPr/>
          <a:lstStyle/>
          <a:p>
            <a:fld id="{AE5C3481-04E7-4945-BCE2-950D06FBAB70}" type="datetimeFigureOut">
              <a:rPr lang="es-PY" smtClean="0"/>
              <a:t>12/05/2022</a:t>
            </a:fld>
            <a:endParaRPr lang="es-PY"/>
          </a:p>
        </p:txBody>
      </p:sp>
      <p:sp>
        <p:nvSpPr>
          <p:cNvPr id="5" name="Marcador de pie de página 4"/>
          <p:cNvSpPr>
            <a:spLocks noGrp="1"/>
          </p:cNvSpPr>
          <p:nvPr>
            <p:ph type="ftr" sz="quarter" idx="11"/>
          </p:nvPr>
        </p:nvSpPr>
        <p:spPr/>
        <p:txBody>
          <a:bodyPr/>
          <a:lstStyle/>
          <a:p>
            <a:endParaRPr lang="es-PY"/>
          </a:p>
        </p:txBody>
      </p:sp>
      <p:sp>
        <p:nvSpPr>
          <p:cNvPr id="6" name="Marcador de número de diapositiva 5"/>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158551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E5C3481-04E7-4945-BCE2-950D06FBAB70}" type="datetimeFigureOut">
              <a:rPr lang="es-PY" smtClean="0"/>
              <a:t>12/05/2022</a:t>
            </a:fld>
            <a:endParaRPr lang="es-PY"/>
          </a:p>
        </p:txBody>
      </p:sp>
      <p:sp>
        <p:nvSpPr>
          <p:cNvPr id="5" name="Marcador de pie de página 4"/>
          <p:cNvSpPr>
            <a:spLocks noGrp="1"/>
          </p:cNvSpPr>
          <p:nvPr>
            <p:ph type="ftr" sz="quarter" idx="11"/>
          </p:nvPr>
        </p:nvSpPr>
        <p:spPr/>
        <p:txBody>
          <a:bodyPr/>
          <a:lstStyle/>
          <a:p>
            <a:endParaRPr lang="es-PY"/>
          </a:p>
        </p:txBody>
      </p:sp>
      <p:sp>
        <p:nvSpPr>
          <p:cNvPr id="6" name="Marcador de número de diapositiva 5"/>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71778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5" name="Marcador de fecha 4"/>
          <p:cNvSpPr>
            <a:spLocks noGrp="1"/>
          </p:cNvSpPr>
          <p:nvPr>
            <p:ph type="dt" sz="half" idx="10"/>
          </p:nvPr>
        </p:nvSpPr>
        <p:spPr/>
        <p:txBody>
          <a:bodyPr/>
          <a:lstStyle/>
          <a:p>
            <a:fld id="{AE5C3481-04E7-4945-BCE2-950D06FBAB70}" type="datetimeFigureOut">
              <a:rPr lang="es-PY" smtClean="0"/>
              <a:t>12/05/2022</a:t>
            </a:fld>
            <a:endParaRPr lang="es-PY"/>
          </a:p>
        </p:txBody>
      </p:sp>
      <p:sp>
        <p:nvSpPr>
          <p:cNvPr id="6" name="Marcador de pie de página 5"/>
          <p:cNvSpPr>
            <a:spLocks noGrp="1"/>
          </p:cNvSpPr>
          <p:nvPr>
            <p:ph type="ftr" sz="quarter" idx="11"/>
          </p:nvPr>
        </p:nvSpPr>
        <p:spPr/>
        <p:txBody>
          <a:bodyPr/>
          <a:lstStyle/>
          <a:p>
            <a:endParaRPr lang="es-PY"/>
          </a:p>
        </p:txBody>
      </p:sp>
      <p:sp>
        <p:nvSpPr>
          <p:cNvPr id="7" name="Marcador de número de diapositiva 6"/>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3180558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7" name="Marcador de fecha 6"/>
          <p:cNvSpPr>
            <a:spLocks noGrp="1"/>
          </p:cNvSpPr>
          <p:nvPr>
            <p:ph type="dt" sz="half" idx="10"/>
          </p:nvPr>
        </p:nvSpPr>
        <p:spPr/>
        <p:txBody>
          <a:bodyPr/>
          <a:lstStyle/>
          <a:p>
            <a:fld id="{AE5C3481-04E7-4945-BCE2-950D06FBAB70}" type="datetimeFigureOut">
              <a:rPr lang="es-PY" smtClean="0"/>
              <a:t>12/05/2022</a:t>
            </a:fld>
            <a:endParaRPr lang="es-PY"/>
          </a:p>
        </p:txBody>
      </p:sp>
      <p:sp>
        <p:nvSpPr>
          <p:cNvPr id="8" name="Marcador de pie de página 7"/>
          <p:cNvSpPr>
            <a:spLocks noGrp="1"/>
          </p:cNvSpPr>
          <p:nvPr>
            <p:ph type="ftr" sz="quarter" idx="11"/>
          </p:nvPr>
        </p:nvSpPr>
        <p:spPr/>
        <p:txBody>
          <a:bodyPr/>
          <a:lstStyle/>
          <a:p>
            <a:endParaRPr lang="es-PY"/>
          </a:p>
        </p:txBody>
      </p:sp>
      <p:sp>
        <p:nvSpPr>
          <p:cNvPr id="9" name="Marcador de número de diapositiva 8"/>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417497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fecha 2"/>
          <p:cNvSpPr>
            <a:spLocks noGrp="1"/>
          </p:cNvSpPr>
          <p:nvPr>
            <p:ph type="dt" sz="half" idx="10"/>
          </p:nvPr>
        </p:nvSpPr>
        <p:spPr/>
        <p:txBody>
          <a:bodyPr/>
          <a:lstStyle/>
          <a:p>
            <a:fld id="{AE5C3481-04E7-4945-BCE2-950D06FBAB70}" type="datetimeFigureOut">
              <a:rPr lang="es-PY" smtClean="0"/>
              <a:t>12/05/2022</a:t>
            </a:fld>
            <a:endParaRPr lang="es-PY"/>
          </a:p>
        </p:txBody>
      </p:sp>
      <p:sp>
        <p:nvSpPr>
          <p:cNvPr id="4" name="Marcador de pie de página 3"/>
          <p:cNvSpPr>
            <a:spLocks noGrp="1"/>
          </p:cNvSpPr>
          <p:nvPr>
            <p:ph type="ftr" sz="quarter" idx="11"/>
          </p:nvPr>
        </p:nvSpPr>
        <p:spPr/>
        <p:txBody>
          <a:bodyPr/>
          <a:lstStyle/>
          <a:p>
            <a:endParaRPr lang="es-PY"/>
          </a:p>
        </p:txBody>
      </p:sp>
      <p:sp>
        <p:nvSpPr>
          <p:cNvPr id="5" name="Marcador de número de diapositiva 4"/>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3767328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E5C3481-04E7-4945-BCE2-950D06FBAB70}" type="datetimeFigureOut">
              <a:rPr lang="es-PY" smtClean="0"/>
              <a:t>12/05/2022</a:t>
            </a:fld>
            <a:endParaRPr lang="es-PY"/>
          </a:p>
        </p:txBody>
      </p:sp>
      <p:sp>
        <p:nvSpPr>
          <p:cNvPr id="3" name="Marcador de pie de página 2"/>
          <p:cNvSpPr>
            <a:spLocks noGrp="1"/>
          </p:cNvSpPr>
          <p:nvPr>
            <p:ph type="ftr" sz="quarter" idx="11"/>
          </p:nvPr>
        </p:nvSpPr>
        <p:spPr/>
        <p:txBody>
          <a:bodyPr/>
          <a:lstStyle/>
          <a:p>
            <a:endParaRPr lang="es-PY"/>
          </a:p>
        </p:txBody>
      </p:sp>
      <p:sp>
        <p:nvSpPr>
          <p:cNvPr id="4" name="Marcador de número de diapositiva 3"/>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1256822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E5C3481-04E7-4945-BCE2-950D06FBAB70}" type="datetimeFigureOut">
              <a:rPr lang="es-PY" smtClean="0"/>
              <a:t>12/05/2022</a:t>
            </a:fld>
            <a:endParaRPr lang="es-PY"/>
          </a:p>
        </p:txBody>
      </p:sp>
      <p:sp>
        <p:nvSpPr>
          <p:cNvPr id="6" name="Marcador de pie de página 5"/>
          <p:cNvSpPr>
            <a:spLocks noGrp="1"/>
          </p:cNvSpPr>
          <p:nvPr>
            <p:ph type="ftr" sz="quarter" idx="11"/>
          </p:nvPr>
        </p:nvSpPr>
        <p:spPr/>
        <p:txBody>
          <a:bodyPr/>
          <a:lstStyle/>
          <a:p>
            <a:endParaRPr lang="es-PY"/>
          </a:p>
        </p:txBody>
      </p:sp>
      <p:sp>
        <p:nvSpPr>
          <p:cNvPr id="7" name="Marcador de número de diapositiva 6"/>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50365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E5C3481-04E7-4945-BCE2-950D06FBAB70}" type="datetimeFigureOut">
              <a:rPr lang="es-PY" smtClean="0"/>
              <a:t>12/05/2022</a:t>
            </a:fld>
            <a:endParaRPr lang="es-PY"/>
          </a:p>
        </p:txBody>
      </p:sp>
      <p:sp>
        <p:nvSpPr>
          <p:cNvPr id="6" name="Marcador de pie de página 5"/>
          <p:cNvSpPr>
            <a:spLocks noGrp="1"/>
          </p:cNvSpPr>
          <p:nvPr>
            <p:ph type="ftr" sz="quarter" idx="11"/>
          </p:nvPr>
        </p:nvSpPr>
        <p:spPr/>
        <p:txBody>
          <a:bodyPr/>
          <a:lstStyle/>
          <a:p>
            <a:endParaRPr lang="es-PY"/>
          </a:p>
        </p:txBody>
      </p:sp>
      <p:sp>
        <p:nvSpPr>
          <p:cNvPr id="7" name="Marcador de número de diapositiva 6"/>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2956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5C3481-04E7-4945-BCE2-950D06FBAB70}" type="datetimeFigureOut">
              <a:rPr lang="es-PY" smtClean="0"/>
              <a:t>12/05/2022</a:t>
            </a:fld>
            <a:endParaRPr lang="es-P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531C6-5AF8-4FD2-BB51-23245BDD31FD}" type="slidenum">
              <a:rPr lang="es-PY" smtClean="0"/>
              <a:t>‹Nº›</a:t>
            </a:fld>
            <a:endParaRPr lang="es-PY"/>
          </a:p>
        </p:txBody>
      </p:sp>
    </p:spTree>
    <p:extLst>
      <p:ext uri="{BB962C8B-B14F-4D97-AF65-F5344CB8AC3E}">
        <p14:creationId xmlns:p14="http://schemas.microsoft.com/office/powerpoint/2010/main" val="7602105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010652" y="1428170"/>
            <a:ext cx="10735605" cy="1095029"/>
          </a:xfrm>
        </p:spPr>
        <p:txBody>
          <a:bodyPr>
            <a:noAutofit/>
          </a:bodyPr>
          <a:lstStyle/>
          <a:p>
            <a:pPr algn="r"/>
            <a:r>
              <a:rPr lang="es-PY" sz="2400" b="1" dirty="0" smtClean="0">
                <a:solidFill>
                  <a:schemeClr val="accent1">
                    <a:lumMod val="50000"/>
                  </a:schemeClr>
                </a:solidFill>
                <a:latin typeface="Aharoni" panose="02010803020104030203" pitchFamily="2" charset="-79"/>
                <a:cs typeface="Aharoni" panose="02010803020104030203" pitchFamily="2" charset="-79"/>
              </a:rPr>
              <a:t>DIRECCIÓN GENERAL DE GABINETE</a:t>
            </a:r>
            <a:br>
              <a:rPr lang="es-PY" sz="2400" b="1" dirty="0" smtClean="0">
                <a:solidFill>
                  <a:schemeClr val="accent1">
                    <a:lumMod val="50000"/>
                  </a:schemeClr>
                </a:solidFill>
                <a:latin typeface="Aharoni" panose="02010803020104030203" pitchFamily="2" charset="-79"/>
                <a:cs typeface="Aharoni" panose="02010803020104030203" pitchFamily="2" charset="-79"/>
              </a:rPr>
            </a:br>
            <a:r>
              <a:rPr lang="es-PY" sz="2400" b="1" dirty="0" smtClean="0">
                <a:solidFill>
                  <a:schemeClr val="accent1">
                    <a:lumMod val="50000"/>
                  </a:schemeClr>
                </a:solidFill>
                <a:latin typeface="Aharoni" panose="02010803020104030203" pitchFamily="2" charset="-79"/>
                <a:cs typeface="Aharoni" panose="02010803020104030203" pitchFamily="2" charset="-79"/>
              </a:rPr>
              <a:t>Dirección de Planificación y Desarrollo</a:t>
            </a:r>
            <a:br>
              <a:rPr lang="es-PY" sz="2400" b="1" dirty="0" smtClean="0">
                <a:solidFill>
                  <a:schemeClr val="accent1">
                    <a:lumMod val="50000"/>
                  </a:schemeClr>
                </a:solidFill>
                <a:latin typeface="Aharoni" panose="02010803020104030203" pitchFamily="2" charset="-79"/>
                <a:cs typeface="Aharoni" panose="02010803020104030203" pitchFamily="2" charset="-79"/>
              </a:rPr>
            </a:br>
            <a:r>
              <a:rPr lang="es-PY" sz="2400" b="1" dirty="0" smtClean="0">
                <a:solidFill>
                  <a:schemeClr val="accent1">
                    <a:lumMod val="50000"/>
                  </a:schemeClr>
                </a:solidFill>
                <a:latin typeface="Aharoni" panose="02010803020104030203" pitchFamily="2" charset="-79"/>
                <a:cs typeface="Aharoni" panose="02010803020104030203" pitchFamily="2" charset="-79"/>
              </a:rPr>
              <a:t>Dpto. de Coordinación de Proyectos y Convenios</a:t>
            </a:r>
            <a:endParaRPr lang="es-PY" sz="2400" b="1" dirty="0">
              <a:solidFill>
                <a:schemeClr val="accent1">
                  <a:lumMod val="50000"/>
                </a:schemeClr>
              </a:solidFill>
              <a:latin typeface="Aharoni" panose="02010803020104030203" pitchFamily="2" charset="-79"/>
              <a:cs typeface="Aharoni" panose="02010803020104030203" pitchFamily="2" charset="-79"/>
            </a:endParaRPr>
          </a:p>
        </p:txBody>
      </p:sp>
      <p:sp>
        <p:nvSpPr>
          <p:cNvPr id="7" name="Subtítulo 2"/>
          <p:cNvSpPr txBox="1">
            <a:spLocks/>
          </p:cNvSpPr>
          <p:nvPr/>
        </p:nvSpPr>
        <p:spPr>
          <a:xfrm>
            <a:off x="1114250" y="3088682"/>
            <a:ext cx="1007027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PY" sz="4400" dirty="0" smtClean="0">
                <a:effectLst>
                  <a:outerShdw blurRad="38100" dist="38100" dir="2700000" algn="tl">
                    <a:srgbClr val="000000">
                      <a:alpha val="43137"/>
                    </a:srgbClr>
                  </a:outerShdw>
                </a:effectLst>
              </a:rPr>
              <a:t>EJECUCIÓN TRIMESTRAL DEL</a:t>
            </a:r>
          </a:p>
          <a:p>
            <a:r>
              <a:rPr lang="es-PY" sz="4400" dirty="0" smtClean="0">
                <a:effectLst>
                  <a:outerShdw blurRad="38100" dist="38100" dir="2700000" algn="tl">
                    <a:srgbClr val="000000">
                      <a:alpha val="43137"/>
                    </a:srgbClr>
                  </a:outerShdw>
                </a:effectLst>
              </a:rPr>
              <a:t>PLAN OPERATIVO ANUAL AÑO 2022</a:t>
            </a:r>
            <a:endParaRPr lang="es-PY" sz="4400" dirty="0">
              <a:effectLst>
                <a:outerShdw blurRad="38100" dist="38100" dir="2700000" algn="tl">
                  <a:srgbClr val="000000">
                    <a:alpha val="43137"/>
                  </a:srgbClr>
                </a:outerShdw>
              </a:effectLst>
            </a:endParaRPr>
          </a:p>
        </p:txBody>
      </p:sp>
      <p:pic>
        <p:nvPicPr>
          <p:cNvPr id="3" name="Imagen 2"/>
          <p:cNvPicPr>
            <a:picLocks noChangeAspect="1"/>
          </p:cNvPicPr>
          <p:nvPr/>
        </p:nvPicPr>
        <p:blipFill>
          <a:blip r:embed="rId2"/>
          <a:stretch>
            <a:fillRect/>
          </a:stretch>
        </p:blipFill>
        <p:spPr>
          <a:xfrm>
            <a:off x="1114250" y="457771"/>
            <a:ext cx="3491020" cy="1130967"/>
          </a:xfrm>
          <a:prstGeom prst="rect">
            <a:avLst/>
          </a:prstGeom>
        </p:spPr>
      </p:pic>
      <p:sp>
        <p:nvSpPr>
          <p:cNvPr id="5" name="CuadroTexto 4"/>
          <p:cNvSpPr txBox="1"/>
          <p:nvPr/>
        </p:nvSpPr>
        <p:spPr>
          <a:xfrm>
            <a:off x="7964905" y="5678905"/>
            <a:ext cx="3356811" cy="369332"/>
          </a:xfrm>
          <a:prstGeom prst="rect">
            <a:avLst/>
          </a:prstGeom>
          <a:noFill/>
        </p:spPr>
        <p:txBody>
          <a:bodyPr wrap="square" rtlCol="0">
            <a:spAutoFit/>
          </a:bodyPr>
          <a:lstStyle/>
          <a:p>
            <a:r>
              <a:rPr lang="es-PY" i="1" dirty="0" smtClean="0">
                <a:effectLst>
                  <a:outerShdw blurRad="38100" dist="38100" dir="2700000" algn="tl">
                    <a:srgbClr val="000000">
                      <a:alpha val="43137"/>
                    </a:srgbClr>
                  </a:outerShdw>
                </a:effectLst>
              </a:rPr>
              <a:t>1er trimestre, enero a marzo 2022</a:t>
            </a:r>
            <a:endParaRPr lang="es-PY"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7185173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3877" y="684715"/>
            <a:ext cx="11715685" cy="6437980"/>
          </a:xfrm>
        </p:spPr>
        <p:txBody>
          <a:bodyPr>
            <a:noAutofit/>
          </a:bodyPr>
          <a:lstStyle/>
          <a:p>
            <a:pPr algn="just">
              <a:lnSpc>
                <a:spcPct val="100000"/>
              </a:lnSpc>
              <a:spcBef>
                <a:spcPts val="600"/>
              </a:spcBef>
              <a:spcAft>
                <a:spcPts val="600"/>
              </a:spcAft>
            </a:pPr>
            <a:r>
              <a:rPr lang="es-ES" sz="2800" b="1" dirty="0" smtClean="0">
                <a:latin typeface="Calibri" panose="020F0502020204030204" pitchFamily="34" charset="0"/>
                <a:ea typeface="Calibri" panose="020F0502020204030204" pitchFamily="34" charset="0"/>
              </a:rPr>
              <a:t>Resumen</a:t>
            </a:r>
            <a:endParaRPr lang="es-ES" sz="2800" b="1" dirty="0" smtClean="0">
              <a:effectLst/>
              <a:latin typeface="Calibri" panose="020F0502020204030204" pitchFamily="34" charset="0"/>
              <a:ea typeface="Calibri" panose="020F0502020204030204" pitchFamily="34" charset="0"/>
            </a:endParaRPr>
          </a:p>
          <a:p>
            <a:pPr algn="just">
              <a:lnSpc>
                <a:spcPct val="150000"/>
              </a:lnSpc>
              <a:spcBef>
                <a:spcPts val="600"/>
              </a:spcBef>
              <a:spcAft>
                <a:spcPts val="600"/>
              </a:spcAft>
            </a:pPr>
            <a:r>
              <a:rPr lang="es-ES" sz="1900" dirty="0" smtClean="0">
                <a:effectLst/>
                <a:latin typeface="Calibri" panose="020F0502020204030204" pitchFamily="34" charset="0"/>
                <a:ea typeface="Calibri" panose="020F0502020204030204" pitchFamily="34" charset="0"/>
              </a:rPr>
              <a:t>El presente </a:t>
            </a:r>
            <a:r>
              <a:rPr lang="es-ES" sz="1900" dirty="0" smtClean="0">
                <a:latin typeface="Calibri" panose="020F0502020204030204" pitchFamily="34" charset="0"/>
                <a:ea typeface="Calibri" panose="020F0502020204030204" pitchFamily="34" charset="0"/>
              </a:rPr>
              <a:t>resumen</a:t>
            </a:r>
            <a:r>
              <a:rPr lang="es-ES" sz="1900" dirty="0" smtClean="0">
                <a:effectLst/>
                <a:latin typeface="Calibri" panose="020F0502020204030204" pitchFamily="34" charset="0"/>
                <a:ea typeface="Calibri" panose="020F0502020204030204" pitchFamily="34" charset="0"/>
              </a:rPr>
              <a:t> de </a:t>
            </a:r>
            <a:r>
              <a:rPr lang="es-ES" sz="1900" dirty="0" smtClean="0">
                <a:latin typeface="Calibri" panose="020F0502020204030204" pitchFamily="34" charset="0"/>
                <a:ea typeface="Calibri" panose="020F0502020204030204" pitchFamily="34" charset="0"/>
              </a:rPr>
              <a:t>gestión</a:t>
            </a:r>
            <a:r>
              <a:rPr lang="es-ES" sz="1900" dirty="0" smtClean="0">
                <a:effectLst/>
                <a:latin typeface="Calibri" panose="020F0502020204030204" pitchFamily="34" charset="0"/>
                <a:ea typeface="Calibri" panose="020F0502020204030204" pitchFamily="34" charset="0"/>
              </a:rPr>
              <a:t> correspondiente</a:t>
            </a:r>
            <a:r>
              <a:rPr lang="es-ES" sz="1900" dirty="0" smtClean="0">
                <a:latin typeface="Calibri" panose="020F0502020204030204" pitchFamily="34" charset="0"/>
                <a:ea typeface="Calibri" panose="020F0502020204030204" pitchFamily="34" charset="0"/>
              </a:rPr>
              <a:t> al Plan Operativo Anual aprobado para el periodo fiscal 2022, </a:t>
            </a:r>
            <a:r>
              <a:rPr lang="es-ES" sz="1900" dirty="0" smtClean="0">
                <a:effectLst/>
                <a:latin typeface="Calibri" panose="020F0502020204030204" pitchFamily="34" charset="0"/>
                <a:ea typeface="Calibri" panose="020F0502020204030204" pitchFamily="34" charset="0"/>
              </a:rPr>
              <a:t>está basado en la evaluación del comportamiento de las distintas líneas </a:t>
            </a:r>
            <a:r>
              <a:rPr lang="es-ES" sz="1900" dirty="0" smtClean="0">
                <a:latin typeface="Calibri" panose="020F0502020204030204" pitchFamily="34" charset="0"/>
                <a:ea typeface="Calibri" panose="020F0502020204030204" pitchFamily="34" charset="0"/>
              </a:rPr>
              <a:t>de </a:t>
            </a:r>
            <a:r>
              <a:rPr lang="es-ES" sz="1900" dirty="0" smtClean="0">
                <a:effectLst/>
                <a:latin typeface="Calibri" panose="020F0502020204030204" pitchFamily="34" charset="0"/>
                <a:ea typeface="Calibri" panose="020F0502020204030204" pitchFamily="34" charset="0"/>
              </a:rPr>
              <a:t>acciones ejecutadas durante el primer </a:t>
            </a:r>
            <a:r>
              <a:rPr lang="es-ES" sz="1900" dirty="0" smtClean="0">
                <a:latin typeface="Calibri" panose="020F0502020204030204" pitchFamily="34" charset="0"/>
                <a:ea typeface="Calibri" panose="020F0502020204030204" pitchFamily="34" charset="0"/>
              </a:rPr>
              <a:t>trimestre (enero a marzo),</a:t>
            </a:r>
            <a:r>
              <a:rPr lang="es-ES" sz="1900" dirty="0" smtClean="0">
                <a:effectLst/>
                <a:latin typeface="Calibri" panose="020F0502020204030204" pitchFamily="34" charset="0"/>
                <a:ea typeface="Calibri" panose="020F0502020204030204" pitchFamily="34" charset="0"/>
              </a:rPr>
              <a:t> obtenida en cooperación y coordinación a través del Departamento de Coordinaci</a:t>
            </a:r>
            <a:r>
              <a:rPr lang="es-ES" sz="1900" dirty="0" smtClean="0">
                <a:latin typeface="Calibri" panose="020F0502020204030204" pitchFamily="34" charset="0"/>
                <a:ea typeface="Calibri" panose="020F0502020204030204" pitchFamily="34" charset="0"/>
              </a:rPr>
              <a:t>ón de Proyectos y Convenios,</a:t>
            </a:r>
            <a:r>
              <a:rPr lang="es-ES" sz="1900" dirty="0" smtClean="0">
                <a:effectLst/>
                <a:latin typeface="Calibri" panose="020F0502020204030204" pitchFamily="34" charset="0"/>
                <a:ea typeface="Calibri" panose="020F0502020204030204" pitchFamily="34" charset="0"/>
              </a:rPr>
              <a:t> en forma permanente </a:t>
            </a:r>
            <a:r>
              <a:rPr lang="es-ES" sz="1900" dirty="0" smtClean="0">
                <a:latin typeface="Calibri" panose="020F0502020204030204" pitchFamily="34" charset="0"/>
                <a:ea typeface="Calibri" panose="020F0502020204030204" pitchFamily="34" charset="0"/>
              </a:rPr>
              <a:t>con las</a:t>
            </a:r>
            <a:r>
              <a:rPr lang="es-ES" sz="1900" dirty="0" smtClean="0">
                <a:effectLst/>
                <a:latin typeface="Calibri" panose="020F0502020204030204" pitchFamily="34" charset="0"/>
                <a:ea typeface="Calibri" panose="020F0502020204030204" pitchFamily="34" charset="0"/>
              </a:rPr>
              <a:t> diferentes Direcciones Generales y Direcciones de la institución, con la finalidad de lograr los resultados esperados.</a:t>
            </a:r>
          </a:p>
          <a:p>
            <a:pPr algn="just">
              <a:lnSpc>
                <a:spcPct val="150000"/>
              </a:lnSpc>
              <a:spcBef>
                <a:spcPts val="600"/>
              </a:spcBef>
              <a:spcAft>
                <a:spcPts val="600"/>
              </a:spcAft>
            </a:pPr>
            <a:r>
              <a:rPr lang="es-ES" sz="1900" dirty="0" smtClean="0">
                <a:latin typeface="Calibri" panose="020F0502020204030204" pitchFamily="34" charset="0"/>
              </a:rPr>
              <a:t>En este sentido podemos concluir que, en base al análisis de las actividades funcionales de las distintas Unidades que le corresponde desarrollar, </a:t>
            </a:r>
            <a:r>
              <a:rPr lang="es-ES" sz="1900" dirty="0">
                <a:latin typeface="Calibri" panose="020F0502020204030204" pitchFamily="34" charset="0"/>
              </a:rPr>
              <a:t>tanto </a:t>
            </a:r>
            <a:r>
              <a:rPr lang="es-ES" sz="1900" dirty="0" smtClean="0">
                <a:latin typeface="Calibri" panose="020F0502020204030204" pitchFamily="34" charset="0"/>
              </a:rPr>
              <a:t>dentro del </a:t>
            </a:r>
            <a:r>
              <a:rPr lang="es-ES" sz="1900" dirty="0">
                <a:latin typeface="Calibri" panose="020F0502020204030204" pitchFamily="34" charset="0"/>
              </a:rPr>
              <a:t>área misional como de </a:t>
            </a:r>
            <a:r>
              <a:rPr lang="es-ES" sz="1900" dirty="0" smtClean="0">
                <a:latin typeface="Calibri" panose="020F0502020204030204" pitchFamily="34" charset="0"/>
              </a:rPr>
              <a:t>apoyo, ha impactado de manera directa en los 4 Ejes estratégicos (Imagen Pública Institucional, Combate a la Morosidad, Innovación tecnológica, Infraestructura y Recursos y Gestión Institucional). </a:t>
            </a:r>
            <a:r>
              <a:rPr lang="es-ES" sz="1900" b="1" dirty="0" smtClean="0">
                <a:latin typeface="Calibri" panose="020F0502020204030204" pitchFamily="34" charset="0"/>
              </a:rPr>
              <a:t>Todas estas Unidades han demostrado como resultado el cumplimiento razonable</a:t>
            </a:r>
            <a:r>
              <a:rPr lang="es-ES" sz="1900" dirty="0" smtClean="0">
                <a:latin typeface="Calibri" panose="020F0502020204030204" pitchFamily="34" charset="0"/>
              </a:rPr>
              <a:t> </a:t>
            </a:r>
            <a:r>
              <a:rPr lang="es-ES" sz="1900" b="1" dirty="0" smtClean="0">
                <a:latin typeface="Calibri" panose="020F0502020204030204" pitchFamily="34" charset="0"/>
              </a:rPr>
              <a:t>en cuanto a la ejecución del POA dentro del periodo analizado</a:t>
            </a:r>
            <a:r>
              <a:rPr lang="es-ES" sz="1900" dirty="0" smtClean="0">
                <a:latin typeface="Calibri" panose="020F0502020204030204" pitchFamily="34" charset="0"/>
              </a:rPr>
              <a:t>, los cuales quedan demostrados en los cuadros descriptivos de referencia, que cada una de ellas han superado el 80% (canal verde) de las metas previstas, por tanto, corresponde un nivel de </a:t>
            </a:r>
            <a:r>
              <a:rPr lang="es-ES" sz="1900" b="1" dirty="0" smtClean="0">
                <a:latin typeface="Calibri" panose="020F0502020204030204" pitchFamily="34" charset="0"/>
              </a:rPr>
              <a:t>cumplimiento ADECUADO</a:t>
            </a:r>
            <a:r>
              <a:rPr lang="es-ES" sz="1900" dirty="0" smtClean="0">
                <a:latin typeface="Calibri" panose="020F0502020204030204" pitchFamily="34" charset="0"/>
              </a:rPr>
              <a:t>.</a:t>
            </a:r>
            <a:endParaRPr lang="es-PY" sz="1900" dirty="0">
              <a:effectLst>
                <a:outerShdw blurRad="38100" dist="38100" dir="2700000" algn="tl">
                  <a:srgbClr val="000000">
                    <a:alpha val="43137"/>
                  </a:srgbClr>
                </a:outerShdw>
              </a:effectLst>
            </a:endParaRPr>
          </a:p>
        </p:txBody>
      </p:sp>
      <p:sp>
        <p:nvSpPr>
          <p:cNvPr id="8" name="CuadroTexto 7"/>
          <p:cNvSpPr txBox="1"/>
          <p:nvPr/>
        </p:nvSpPr>
        <p:spPr>
          <a:xfrm>
            <a:off x="1310640" y="159619"/>
            <a:ext cx="9982200" cy="800219"/>
          </a:xfrm>
          <a:prstGeom prst="rect">
            <a:avLst/>
          </a:prstGeom>
          <a:noFill/>
        </p:spPr>
        <p:txBody>
          <a:bodyPr wrap="square" rtlCol="0">
            <a:spAutoFit/>
          </a:bodyPr>
          <a:lstStyle/>
          <a:p>
            <a:r>
              <a:rPr lang="es-PY" sz="2800" dirty="0" smtClean="0">
                <a:solidFill>
                  <a:prstClr val="black"/>
                </a:solidFill>
                <a:effectLst>
                  <a:outerShdw blurRad="38100" dist="38100" dir="2700000" algn="tl">
                    <a:srgbClr val="000000">
                      <a:alpha val="43137"/>
                    </a:srgbClr>
                  </a:outerShdw>
                </a:effectLst>
              </a:rPr>
              <a:t>INFORME DE EJECUCIÓN DEL PRIMER TRIMESTRE POA 2022</a:t>
            </a:r>
            <a:r>
              <a:rPr lang="es-PY" sz="3600" dirty="0">
                <a:solidFill>
                  <a:prstClr val="black"/>
                </a:solidFill>
                <a:effectLst>
                  <a:outerShdw blurRad="38100" dist="38100" dir="2700000" algn="tl">
                    <a:srgbClr val="000000">
                      <a:alpha val="43137"/>
                    </a:srgbClr>
                  </a:outerShdw>
                </a:effectLst>
              </a:rPr>
              <a:t/>
            </a:r>
            <a:br>
              <a:rPr lang="es-PY" sz="3600" dirty="0">
                <a:solidFill>
                  <a:prstClr val="black"/>
                </a:solidFill>
                <a:effectLst>
                  <a:outerShdw blurRad="38100" dist="38100" dir="2700000" algn="tl">
                    <a:srgbClr val="000000">
                      <a:alpha val="43137"/>
                    </a:srgbClr>
                  </a:outerShdw>
                </a:effectLst>
              </a:rPr>
            </a:br>
            <a:endParaRPr lang="es-PY" dirty="0"/>
          </a:p>
        </p:txBody>
      </p:sp>
      <p:cxnSp>
        <p:nvCxnSpPr>
          <p:cNvPr id="10" name="Conector recto 9"/>
          <p:cNvCxnSpPr/>
          <p:nvPr/>
        </p:nvCxnSpPr>
        <p:spPr>
          <a:xfrm>
            <a:off x="990600" y="669475"/>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4071222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986588" y="1554337"/>
            <a:ext cx="9404580" cy="1655762"/>
          </a:xfrm>
        </p:spPr>
        <p:txBody>
          <a:bodyPr>
            <a:noAutofit/>
          </a:bodyPr>
          <a:lstStyle/>
          <a:p>
            <a:r>
              <a:rPr lang="es-PY" sz="4000" dirty="0" smtClean="0">
                <a:effectLst>
                  <a:outerShdw blurRad="38100" dist="38100" dir="2700000" algn="tl">
                    <a:srgbClr val="000000">
                      <a:alpha val="43137"/>
                    </a:srgbClr>
                  </a:outerShdw>
                </a:effectLst>
              </a:rPr>
              <a:t>PLAN OPERATIVO ANUAL</a:t>
            </a:r>
          </a:p>
          <a:p>
            <a:r>
              <a:rPr lang="es-PY" sz="4000" dirty="0" smtClean="0">
                <a:effectLst>
                  <a:outerShdw blurRad="38100" dist="38100" dir="2700000" algn="tl">
                    <a:srgbClr val="000000">
                      <a:alpha val="43137"/>
                    </a:srgbClr>
                  </a:outerShdw>
                </a:effectLst>
              </a:rPr>
              <a:t>(POA)</a:t>
            </a:r>
          </a:p>
        </p:txBody>
      </p:sp>
      <p:sp>
        <p:nvSpPr>
          <p:cNvPr id="5" name="4 CuadroTexto"/>
          <p:cNvSpPr txBox="1"/>
          <p:nvPr/>
        </p:nvSpPr>
        <p:spPr>
          <a:xfrm>
            <a:off x="0" y="2810993"/>
            <a:ext cx="11682664" cy="4278094"/>
          </a:xfrm>
          <a:prstGeom prst="rect">
            <a:avLst/>
          </a:prstGeom>
          <a:noFill/>
        </p:spPr>
        <p:txBody>
          <a:bodyPr wrap="square" rtlCol="0">
            <a:spAutoFit/>
          </a:bodyPr>
          <a:lstStyle/>
          <a:p>
            <a:pPr algn="ctr"/>
            <a:r>
              <a:rPr lang="es-ES" sz="2800" b="1" dirty="0" smtClean="0">
                <a:ln w="0"/>
                <a:solidFill>
                  <a:schemeClr val="accent1"/>
                </a:solidFill>
                <a:effectLst>
                  <a:outerShdw blurRad="38100" dist="25400" dir="5400000" algn="ctr" rotWithShape="0">
                    <a:srgbClr val="6E747A">
                      <a:alpha val="43000"/>
                    </a:srgbClr>
                  </a:outerShdw>
                </a:effectLst>
              </a:rPr>
              <a:t>Normativa vigente</a:t>
            </a:r>
          </a:p>
          <a:p>
            <a:pPr algn="ctr"/>
            <a:endParaRPr lang="es-ES" b="1" dirty="0" smtClean="0">
              <a:ln w="0"/>
              <a:solidFill>
                <a:schemeClr val="accent1"/>
              </a:solidFill>
              <a:effectLst>
                <a:outerShdw blurRad="38100" dist="25400" dir="5400000" algn="ctr" rotWithShape="0">
                  <a:srgbClr val="6E747A">
                    <a:alpha val="43000"/>
                  </a:srgbClr>
                </a:outerShdw>
              </a:effectLst>
            </a:endParaRPr>
          </a:p>
          <a:p>
            <a:pPr marL="457200" indent="-457200" algn="just">
              <a:buFontTx/>
              <a:buChar char="-"/>
            </a:pPr>
            <a:r>
              <a:rPr lang="es-PY" sz="2200" dirty="0"/>
              <a:t>Resolución </a:t>
            </a:r>
            <a:r>
              <a:rPr lang="es-PY" sz="2200" dirty="0" smtClean="0"/>
              <a:t>J.E.M./D.G.G</a:t>
            </a:r>
            <a:r>
              <a:rPr lang="es-PY" sz="2200" dirty="0"/>
              <a:t>./</a:t>
            </a:r>
            <a:r>
              <a:rPr lang="es-PY" sz="2200" dirty="0" smtClean="0"/>
              <a:t>S.G. </a:t>
            </a:r>
            <a:r>
              <a:rPr lang="es-PY" sz="2200" dirty="0"/>
              <a:t>N° </a:t>
            </a:r>
            <a:r>
              <a:rPr lang="es-PY" sz="2200" dirty="0" smtClean="0"/>
              <a:t>52/2022 </a:t>
            </a:r>
            <a:r>
              <a:rPr lang="es-PY" sz="2200" dirty="0"/>
              <a:t>“Por la cual se aprueba el </a:t>
            </a:r>
            <a:r>
              <a:rPr lang="es-PY" sz="2200" dirty="0" smtClean="0"/>
              <a:t>ajuste al Plan Estratégico Institucional (PEI) 2019-2023 y sus Anexos, del </a:t>
            </a:r>
            <a:r>
              <a:rPr lang="es-PY" sz="2200" dirty="0"/>
              <a:t>Jurado de Enjuiciamiento de Magistrados”</a:t>
            </a:r>
          </a:p>
          <a:p>
            <a:pPr algn="just"/>
            <a:endParaRPr lang="es-PY" sz="2200" dirty="0" smtClean="0"/>
          </a:p>
          <a:p>
            <a:pPr marL="457200" indent="-457200" algn="just">
              <a:buFontTx/>
              <a:buChar char="-"/>
            </a:pPr>
            <a:r>
              <a:rPr lang="es-PY" sz="2200" dirty="0" smtClean="0"/>
              <a:t>Resolución J.E.M./D.G.G./S.G. N° 80/2022 “</a:t>
            </a:r>
            <a:r>
              <a:rPr lang="es-PY" sz="2200" i="1" dirty="0" smtClean="0"/>
              <a:t>Por la cual se aprueba el Plan Operativo Anual del Jurado de Enjuiciamiento de Magistrados”</a:t>
            </a:r>
          </a:p>
          <a:p>
            <a:pPr marL="457200" indent="-457200" algn="just">
              <a:buFontTx/>
              <a:buChar char="-"/>
            </a:pPr>
            <a:endParaRPr lang="es-PY" sz="2200" i="1" dirty="0" smtClean="0"/>
          </a:p>
          <a:p>
            <a:pPr marL="457200" indent="-457200" algn="just">
              <a:buFontTx/>
              <a:buChar char="-"/>
            </a:pPr>
            <a:r>
              <a:rPr lang="es-PY" sz="2200" dirty="0"/>
              <a:t>Resolución </a:t>
            </a:r>
            <a:r>
              <a:rPr lang="es-PY" sz="2200" dirty="0" smtClean="0"/>
              <a:t>J.E.M./D.G.G./S.G. </a:t>
            </a:r>
            <a:r>
              <a:rPr lang="es-PY" sz="2200" dirty="0"/>
              <a:t>N° 139/2022 </a:t>
            </a:r>
            <a:r>
              <a:rPr lang="es-PY" sz="2200" dirty="0" smtClean="0"/>
              <a:t>“Por </a:t>
            </a:r>
            <a:r>
              <a:rPr lang="es-PY" sz="2200" dirty="0"/>
              <a:t>la cual se aprueba el monitoreo trimestral, semestral y anual del Plan Operativo Anual (POA) 2022 del </a:t>
            </a:r>
            <a:r>
              <a:rPr lang="es-PY" sz="2200" dirty="0" smtClean="0"/>
              <a:t>Jurado de Enjuiciamiento de Magistrados”</a:t>
            </a:r>
            <a:endParaRPr lang="es-ES" sz="2200" dirty="0" smtClean="0"/>
          </a:p>
          <a:p>
            <a:pPr algn="ctr"/>
            <a:endParaRPr lang="es-ES" sz="2800" dirty="0" smtClean="0"/>
          </a:p>
        </p:txBody>
      </p:sp>
      <p:pic>
        <p:nvPicPr>
          <p:cNvPr id="7" name="Imagen 6"/>
          <p:cNvPicPr>
            <a:picLocks noChangeAspect="1"/>
          </p:cNvPicPr>
          <p:nvPr/>
        </p:nvPicPr>
        <p:blipFill>
          <a:blip r:embed="rId2"/>
          <a:stretch>
            <a:fillRect/>
          </a:stretch>
        </p:blipFill>
        <p:spPr>
          <a:xfrm>
            <a:off x="986588" y="258376"/>
            <a:ext cx="3717759" cy="1081456"/>
          </a:xfrm>
          <a:prstGeom prst="rect">
            <a:avLst/>
          </a:prstGeom>
        </p:spPr>
      </p:pic>
    </p:spTree>
    <p:extLst>
      <p:ext uri="{BB962C8B-B14F-4D97-AF65-F5344CB8AC3E}">
        <p14:creationId xmlns:p14="http://schemas.microsoft.com/office/powerpoint/2010/main" val="175274152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67170"/>
            <a:ext cx="10302240"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DIRECCIÓN GENERAL DE GABINETE</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graphicFrame>
        <p:nvGraphicFramePr>
          <p:cNvPr id="2" name="Tabla 1"/>
          <p:cNvGraphicFramePr>
            <a:graphicFrameLocks noGrp="1"/>
          </p:cNvGraphicFramePr>
          <p:nvPr>
            <p:extLst>
              <p:ext uri="{D42A27DB-BD31-4B8C-83A1-F6EECF244321}">
                <p14:modId xmlns:p14="http://schemas.microsoft.com/office/powerpoint/2010/main" val="2543590870"/>
              </p:ext>
            </p:extLst>
          </p:nvPr>
        </p:nvGraphicFramePr>
        <p:xfrm>
          <a:off x="1137385" y="1979005"/>
          <a:ext cx="8880962" cy="2238070"/>
        </p:xfrm>
        <a:graphic>
          <a:graphicData uri="http://schemas.openxmlformats.org/drawingml/2006/table">
            <a:tbl>
              <a:tblPr firstRow="1" bandRow="1">
                <a:tableStyleId>{5C22544A-7EE6-4342-B048-85BDC9FD1C3A}</a:tableStyleId>
              </a:tblPr>
              <a:tblGrid>
                <a:gridCol w="4696925"/>
                <a:gridCol w="4184037"/>
              </a:tblGrid>
              <a:tr h="463715">
                <a:tc>
                  <a:txBody>
                    <a:bodyPr/>
                    <a:lstStyle/>
                    <a:p>
                      <a:r>
                        <a:rPr lang="es-PY" dirty="0" smtClean="0"/>
                        <a:t>VALORACIÓN AVANCE</a:t>
                      </a:r>
                      <a:endParaRPr lang="es-PY" dirty="0"/>
                    </a:p>
                  </a:txBody>
                  <a:tcPr/>
                </a:tc>
                <a:tc>
                  <a:txBody>
                    <a:bodyPr/>
                    <a:lstStyle/>
                    <a:p>
                      <a:r>
                        <a:rPr lang="es-PY" dirty="0" smtClean="0"/>
                        <a:t>RESULTADO OBTENIDO</a:t>
                      </a:r>
                      <a:endParaRPr lang="es-PY" dirty="0"/>
                    </a:p>
                  </a:txBody>
                  <a:tcPr/>
                </a:tc>
              </a:tr>
              <a:tr h="463715">
                <a:tc>
                  <a:txBody>
                    <a:bodyPr/>
                    <a:lstStyle/>
                    <a:p>
                      <a:pPr algn="ctr"/>
                      <a:r>
                        <a:rPr lang="es-PY" b="1" dirty="0" smtClean="0">
                          <a:solidFill>
                            <a:schemeClr val="bg1"/>
                          </a:solidFill>
                          <a:effectLst>
                            <a:outerShdw blurRad="38100" dist="38100" dir="2700000" algn="tl">
                              <a:srgbClr val="000000">
                                <a:alpha val="43137"/>
                              </a:srgbClr>
                            </a:outerShdw>
                          </a:effectLst>
                        </a:rPr>
                        <a:t>100 %</a:t>
                      </a:r>
                      <a:endParaRPr lang="es-PY" b="1" dirty="0">
                        <a:solidFill>
                          <a:schemeClr val="bg1"/>
                        </a:solidFill>
                        <a:effectLst>
                          <a:outerShdw blurRad="38100" dist="38100" dir="2700000" algn="tl">
                            <a:srgbClr val="000000">
                              <a:alpha val="43137"/>
                            </a:srgbClr>
                          </a:outerShdw>
                        </a:effectLst>
                      </a:endParaRPr>
                    </a:p>
                  </a:txBody>
                  <a:tcPr>
                    <a:solidFill>
                      <a:srgbClr val="00B050"/>
                    </a:solidFill>
                  </a:tcPr>
                </a:tc>
                <a:tc>
                  <a:txBody>
                    <a:bodyPr/>
                    <a:lstStyle/>
                    <a:p>
                      <a:pPr algn="ctr"/>
                      <a:r>
                        <a:rPr lang="es-PY" b="1" dirty="0" smtClean="0">
                          <a:solidFill>
                            <a:schemeClr val="bg1"/>
                          </a:solidFill>
                          <a:effectLst>
                            <a:outerShdw blurRad="38100" dist="38100" dir="2700000" algn="tl">
                              <a:srgbClr val="000000">
                                <a:alpha val="43137"/>
                              </a:srgbClr>
                            </a:outerShdw>
                          </a:effectLst>
                        </a:rPr>
                        <a:t>ADECUADO</a:t>
                      </a:r>
                      <a:endParaRPr lang="es-PY" b="1" dirty="0">
                        <a:solidFill>
                          <a:schemeClr val="bg1"/>
                        </a:solidFill>
                        <a:effectLst>
                          <a:outerShdw blurRad="38100" dist="38100" dir="2700000" algn="tl">
                            <a:srgbClr val="000000">
                              <a:alpha val="43137"/>
                            </a:srgbClr>
                          </a:outerShdw>
                        </a:effectLst>
                      </a:endParaRPr>
                    </a:p>
                  </a:txBody>
                  <a:tcPr>
                    <a:solidFill>
                      <a:srgbClr val="00B050"/>
                    </a:solidFill>
                  </a:tcPr>
                </a:tc>
              </a:tr>
              <a:tr h="800385">
                <a:tc gridSpan="2">
                  <a:txBody>
                    <a:bodyPr/>
                    <a:lstStyle/>
                    <a:p>
                      <a:endParaRPr lang="es-PY" sz="2000" i="1" dirty="0" smtClean="0"/>
                    </a:p>
                    <a:p>
                      <a:endParaRPr lang="es-PY" sz="2000" i="1" dirty="0" smtClean="0"/>
                    </a:p>
                    <a:p>
                      <a:endParaRPr lang="es-PY" sz="2000" i="1" dirty="0" smtClean="0"/>
                    </a:p>
                    <a:p>
                      <a:endParaRPr lang="es-PY" sz="2000" i="1" dirty="0" smtClean="0"/>
                    </a:p>
                  </a:txBody>
                  <a:tcPr/>
                </a:tc>
                <a:tc hMerge="1">
                  <a:txBody>
                    <a:bodyPr/>
                    <a:lstStyle/>
                    <a:p>
                      <a:endParaRPr lang="es-PY" dirty="0"/>
                    </a:p>
                  </a:txBody>
                  <a:tcPr/>
                </a:tc>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980415963"/>
              </p:ext>
            </p:extLst>
          </p:nvPr>
        </p:nvGraphicFramePr>
        <p:xfrm>
          <a:off x="1137385" y="3277327"/>
          <a:ext cx="3369644" cy="906015"/>
        </p:xfrm>
        <a:graphic>
          <a:graphicData uri="http://schemas.openxmlformats.org/drawingml/2006/table">
            <a:tbl>
              <a:tblPr firstRow="1" bandRow="1">
                <a:tableStyleId>{21E4AEA4-8DFA-4A89-87EB-49C32662AFE0}</a:tableStyleId>
              </a:tblPr>
              <a:tblGrid>
                <a:gridCol w="1213407"/>
                <a:gridCol w="980108"/>
                <a:gridCol w="1176129"/>
              </a:tblGrid>
              <a:tr h="274512">
                <a:tc>
                  <a:txBody>
                    <a:bodyPr/>
                    <a:lstStyle/>
                    <a:p>
                      <a:r>
                        <a:rPr lang="es-PY" sz="1200" b="1" dirty="0" smtClean="0"/>
                        <a:t>Verde</a:t>
                      </a:r>
                      <a:endParaRPr lang="es-PY" sz="1200" b="1" dirty="0"/>
                    </a:p>
                  </a:txBody>
                  <a:tcPr>
                    <a:solidFill>
                      <a:srgbClr val="00B050"/>
                    </a:solidFill>
                  </a:tcPr>
                </a:tc>
                <a:tc>
                  <a:txBody>
                    <a:bodyPr/>
                    <a:lstStyle/>
                    <a:p>
                      <a:pPr algn="ctr"/>
                      <a:r>
                        <a:rPr lang="es-PY" sz="1200" dirty="0" smtClean="0">
                          <a:solidFill>
                            <a:schemeClr val="tx1"/>
                          </a:solidFill>
                        </a:rPr>
                        <a:t>&gt;</a:t>
                      </a:r>
                      <a:r>
                        <a:rPr lang="es-PY" sz="1200" baseline="0" dirty="0" smtClean="0">
                          <a:solidFill>
                            <a:schemeClr val="tx1"/>
                          </a:solidFill>
                        </a:rPr>
                        <a:t> 80%</a:t>
                      </a:r>
                      <a:endParaRPr lang="es-PY" sz="1200" dirty="0">
                        <a:solidFill>
                          <a:schemeClr val="tx1"/>
                        </a:solidFill>
                      </a:endParaRPr>
                    </a:p>
                  </a:txBody>
                  <a:tcPr>
                    <a:solidFill>
                      <a:schemeClr val="bg1"/>
                    </a:solidFill>
                  </a:tcPr>
                </a:tc>
                <a:tc>
                  <a:txBody>
                    <a:bodyPr/>
                    <a:lstStyle/>
                    <a:p>
                      <a:r>
                        <a:rPr lang="es-PY" sz="1200" dirty="0" smtClean="0"/>
                        <a:t>ADECUADO</a:t>
                      </a:r>
                      <a:endParaRPr lang="es-PY" sz="1200" dirty="0"/>
                    </a:p>
                  </a:txBody>
                  <a:tcPr>
                    <a:solidFill>
                      <a:srgbClr val="00B050"/>
                    </a:solidFill>
                  </a:tcPr>
                </a:tc>
              </a:tr>
              <a:tr h="274512">
                <a:tc>
                  <a:txBody>
                    <a:bodyPr/>
                    <a:lstStyle/>
                    <a:p>
                      <a:r>
                        <a:rPr lang="es-PY" sz="1200" b="1" dirty="0" smtClean="0"/>
                        <a:t>Amarillo</a:t>
                      </a:r>
                      <a:endParaRPr lang="es-PY" sz="1200" b="1" dirty="0"/>
                    </a:p>
                  </a:txBody>
                  <a:tcPr>
                    <a:solidFill>
                      <a:srgbClr val="FFFF00"/>
                    </a:solidFill>
                  </a:tcPr>
                </a:tc>
                <a:tc>
                  <a:txBody>
                    <a:bodyPr/>
                    <a:lstStyle/>
                    <a:p>
                      <a:pPr algn="ctr"/>
                      <a:r>
                        <a:rPr lang="es-PY" sz="1200" dirty="0" smtClean="0">
                          <a:solidFill>
                            <a:schemeClr val="tx1"/>
                          </a:solidFill>
                        </a:rPr>
                        <a:t>60-80%</a:t>
                      </a:r>
                      <a:endParaRPr lang="es-PY" sz="1200" dirty="0">
                        <a:solidFill>
                          <a:schemeClr val="tx1"/>
                        </a:solidFill>
                      </a:endParaRPr>
                    </a:p>
                  </a:txBody>
                  <a:tcPr>
                    <a:solidFill>
                      <a:schemeClr val="bg1"/>
                    </a:solidFill>
                  </a:tcPr>
                </a:tc>
                <a:tc>
                  <a:txBody>
                    <a:bodyPr/>
                    <a:lstStyle/>
                    <a:p>
                      <a:r>
                        <a:rPr lang="es-PY" sz="1200" dirty="0" smtClean="0"/>
                        <a:t>INTERMEDIO</a:t>
                      </a:r>
                      <a:endParaRPr lang="es-PY" sz="1200" dirty="0"/>
                    </a:p>
                  </a:txBody>
                  <a:tcPr>
                    <a:solidFill>
                      <a:srgbClr val="FFFF00"/>
                    </a:solidFill>
                  </a:tcPr>
                </a:tc>
              </a:tr>
              <a:tr h="356991">
                <a:tc>
                  <a:txBody>
                    <a:bodyPr/>
                    <a:lstStyle/>
                    <a:p>
                      <a:r>
                        <a:rPr lang="es-PY" sz="1200" b="1" dirty="0" smtClean="0"/>
                        <a:t>Rojo</a:t>
                      </a:r>
                      <a:endParaRPr lang="es-PY" sz="1200" b="1" dirty="0"/>
                    </a:p>
                  </a:txBody>
                  <a:tcPr>
                    <a:solidFill>
                      <a:srgbClr val="FF0000"/>
                    </a:solidFill>
                  </a:tcPr>
                </a:tc>
                <a:tc>
                  <a:txBody>
                    <a:bodyPr/>
                    <a:lstStyle/>
                    <a:p>
                      <a:pPr algn="ctr"/>
                      <a:r>
                        <a:rPr lang="es-PY" sz="1200" dirty="0" smtClean="0">
                          <a:solidFill>
                            <a:schemeClr val="tx1"/>
                          </a:solidFill>
                        </a:rPr>
                        <a:t>&lt;60%</a:t>
                      </a:r>
                      <a:endParaRPr lang="es-PY" sz="1200" dirty="0">
                        <a:solidFill>
                          <a:schemeClr val="tx1"/>
                        </a:solidFill>
                      </a:endParaRPr>
                    </a:p>
                  </a:txBody>
                  <a:tcPr>
                    <a:solidFill>
                      <a:schemeClr val="bg1"/>
                    </a:solidFill>
                  </a:tcPr>
                </a:tc>
                <a:tc>
                  <a:txBody>
                    <a:bodyPr/>
                    <a:lstStyle/>
                    <a:p>
                      <a:r>
                        <a:rPr lang="es-PY" sz="1200" dirty="0" smtClean="0"/>
                        <a:t>INSUFICIENTE</a:t>
                      </a:r>
                      <a:endParaRPr lang="es-PY" sz="1200" dirty="0"/>
                    </a:p>
                  </a:txBody>
                  <a:tcPr>
                    <a:solidFill>
                      <a:srgbClr val="FF0000"/>
                    </a:solidFill>
                  </a:tcPr>
                </a:tc>
              </a:tr>
            </a:tbl>
          </a:graphicData>
        </a:graphic>
      </p:graphicFrame>
      <p:sp>
        <p:nvSpPr>
          <p:cNvPr id="5" name="CuadroTexto 4"/>
          <p:cNvSpPr txBox="1"/>
          <p:nvPr/>
        </p:nvSpPr>
        <p:spPr>
          <a:xfrm>
            <a:off x="1137385" y="2887579"/>
            <a:ext cx="2148840" cy="369332"/>
          </a:xfrm>
          <a:prstGeom prst="rect">
            <a:avLst/>
          </a:prstGeom>
          <a:noFill/>
        </p:spPr>
        <p:txBody>
          <a:bodyPr wrap="square" rtlCol="0">
            <a:spAutoFit/>
          </a:bodyPr>
          <a:lstStyle/>
          <a:p>
            <a:r>
              <a:rPr lang="es-PY" b="1" dirty="0" smtClean="0"/>
              <a:t>Referencia</a:t>
            </a:r>
            <a:endParaRPr lang="es-PY" b="1" dirty="0"/>
          </a:p>
        </p:txBody>
      </p:sp>
      <p:sp>
        <p:nvSpPr>
          <p:cNvPr id="6" name="CuadroTexto 5"/>
          <p:cNvSpPr txBox="1"/>
          <p:nvPr/>
        </p:nvSpPr>
        <p:spPr>
          <a:xfrm>
            <a:off x="1077227" y="4347925"/>
            <a:ext cx="10665594" cy="1754326"/>
          </a:xfrm>
          <a:prstGeom prst="rect">
            <a:avLst/>
          </a:prstGeom>
          <a:noFill/>
        </p:spPr>
        <p:txBody>
          <a:bodyPr wrap="square" rtlCol="0">
            <a:spAutoFit/>
          </a:bodyPr>
          <a:lstStyle/>
          <a:p>
            <a:pPr algn="just"/>
            <a:r>
              <a:rPr lang="es-PY" dirty="0" smtClean="0"/>
              <a:t>En el presente trimestre correspondió a la Dirección General de Gabinete, desarrollar y ejecutar 9 Objetivos estratégicos y 17 líneas de acciones estratégicas. Como resultado del análisis de la ejecución del POA, esta dependencia cumplió con el 100% de los objetivos aprobados en el PEI vigente, y la totalidad de las líneas de acciones traducidas en actividades respaldadas en documentos que evidencian el cumplimiento de la gestión. Por tanto, el resultado le corresponde el canal verde, un indicador superior al 80% como base referencial para medir la evaluación. </a:t>
            </a:r>
            <a:endParaRPr lang="es-PY" dirty="0"/>
          </a:p>
        </p:txBody>
      </p:sp>
    </p:spTree>
    <p:extLst>
      <p:ext uri="{BB962C8B-B14F-4D97-AF65-F5344CB8AC3E}">
        <p14:creationId xmlns:p14="http://schemas.microsoft.com/office/powerpoint/2010/main" val="2005039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67170"/>
            <a:ext cx="10439400"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DIRECCIÓN GENERAL DE ASUNTOS LEGALES</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pic>
        <p:nvPicPr>
          <p:cNvPr id="6" name="Imagen 5"/>
          <p:cNvPicPr>
            <a:picLocks noChangeAspect="1"/>
          </p:cNvPicPr>
          <p:nvPr/>
        </p:nvPicPr>
        <p:blipFill>
          <a:blip r:embed="rId2"/>
          <a:stretch>
            <a:fillRect/>
          </a:stretch>
        </p:blipFill>
        <p:spPr>
          <a:xfrm>
            <a:off x="1191221" y="1968256"/>
            <a:ext cx="8919221" cy="2286198"/>
          </a:xfrm>
          <a:prstGeom prst="rect">
            <a:avLst/>
          </a:prstGeom>
        </p:spPr>
      </p:pic>
      <p:pic>
        <p:nvPicPr>
          <p:cNvPr id="7" name="Imagen 6"/>
          <p:cNvPicPr>
            <a:picLocks noChangeAspect="1"/>
          </p:cNvPicPr>
          <p:nvPr/>
        </p:nvPicPr>
        <p:blipFill>
          <a:blip r:embed="rId3"/>
          <a:stretch>
            <a:fillRect/>
          </a:stretch>
        </p:blipFill>
        <p:spPr>
          <a:xfrm>
            <a:off x="1097280" y="2894072"/>
            <a:ext cx="2200847" cy="499915"/>
          </a:xfrm>
          <a:prstGeom prst="rect">
            <a:avLst/>
          </a:prstGeom>
        </p:spPr>
      </p:pic>
      <p:pic>
        <p:nvPicPr>
          <p:cNvPr id="9" name="Imagen 8"/>
          <p:cNvPicPr>
            <a:picLocks noChangeAspect="1"/>
          </p:cNvPicPr>
          <p:nvPr/>
        </p:nvPicPr>
        <p:blipFill>
          <a:blip r:embed="rId4"/>
          <a:stretch>
            <a:fillRect/>
          </a:stretch>
        </p:blipFill>
        <p:spPr>
          <a:xfrm>
            <a:off x="1191221" y="3329264"/>
            <a:ext cx="3407959" cy="932769"/>
          </a:xfrm>
          <a:prstGeom prst="rect">
            <a:avLst/>
          </a:prstGeom>
        </p:spPr>
      </p:pic>
      <p:sp>
        <p:nvSpPr>
          <p:cNvPr id="11" name="Rectángulo 10"/>
          <p:cNvSpPr/>
          <p:nvPr/>
        </p:nvSpPr>
        <p:spPr>
          <a:xfrm>
            <a:off x="1097280" y="4624924"/>
            <a:ext cx="9529813" cy="1754326"/>
          </a:xfrm>
          <a:prstGeom prst="rect">
            <a:avLst/>
          </a:prstGeom>
        </p:spPr>
        <p:txBody>
          <a:bodyPr wrap="square">
            <a:spAutoFit/>
          </a:bodyPr>
          <a:lstStyle/>
          <a:p>
            <a:pPr algn="just"/>
            <a:r>
              <a:rPr lang="es-PY" dirty="0" smtClean="0"/>
              <a:t>A esta Dirección General en </a:t>
            </a:r>
            <a:r>
              <a:rPr lang="es-PY" dirty="0"/>
              <a:t>el presente trimestre correspondió </a:t>
            </a:r>
            <a:r>
              <a:rPr lang="es-PY" dirty="0" smtClean="0"/>
              <a:t>desarrollar </a:t>
            </a:r>
            <a:r>
              <a:rPr lang="es-PY" dirty="0"/>
              <a:t>y ejecutar </a:t>
            </a:r>
            <a:r>
              <a:rPr lang="es-PY" dirty="0" smtClean="0"/>
              <a:t>6 </a:t>
            </a:r>
            <a:r>
              <a:rPr lang="es-PY" dirty="0"/>
              <a:t>Objetivos estratégicos y </a:t>
            </a:r>
            <a:r>
              <a:rPr lang="es-PY" dirty="0" smtClean="0"/>
              <a:t>23 líneas de </a:t>
            </a:r>
            <a:r>
              <a:rPr lang="es-PY" dirty="0"/>
              <a:t>acciones estratégicas. Como resultado del análisis de la ejecución del POA, esta dependencia cumplió con el</a:t>
            </a:r>
            <a:r>
              <a:rPr lang="es-PY" b="1" dirty="0"/>
              <a:t> 100% de los objetivos aprobados en el PEI vigente</a:t>
            </a:r>
            <a:r>
              <a:rPr lang="es-PY" dirty="0"/>
              <a:t>, y la totalidad de las líneas de acciones traducidas en actividades respaldadas en documentos que evidencian el cumplimiento de la gestión. Por tanto, el resultado le corresponde el canal verde, un indicador superior al 80% como base referencial para medir la evaluación. </a:t>
            </a:r>
          </a:p>
        </p:txBody>
      </p:sp>
    </p:spTree>
    <p:extLst>
      <p:ext uri="{BB962C8B-B14F-4D97-AF65-F5344CB8AC3E}">
        <p14:creationId xmlns:p14="http://schemas.microsoft.com/office/powerpoint/2010/main" val="3106234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67170"/>
            <a:ext cx="10195560"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SECRETARÍA GENERAL</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pic>
        <p:nvPicPr>
          <p:cNvPr id="6" name="Imagen 5"/>
          <p:cNvPicPr>
            <a:picLocks noChangeAspect="1"/>
          </p:cNvPicPr>
          <p:nvPr/>
        </p:nvPicPr>
        <p:blipFill>
          <a:blip r:embed="rId2"/>
          <a:stretch>
            <a:fillRect/>
          </a:stretch>
        </p:blipFill>
        <p:spPr>
          <a:xfrm>
            <a:off x="1097280" y="1997142"/>
            <a:ext cx="8919221" cy="2286198"/>
          </a:xfrm>
          <a:prstGeom prst="rect">
            <a:avLst/>
          </a:prstGeom>
        </p:spPr>
      </p:pic>
      <p:pic>
        <p:nvPicPr>
          <p:cNvPr id="7" name="Imagen 6"/>
          <p:cNvPicPr>
            <a:picLocks noChangeAspect="1"/>
          </p:cNvPicPr>
          <p:nvPr/>
        </p:nvPicPr>
        <p:blipFill>
          <a:blip r:embed="rId3"/>
          <a:stretch>
            <a:fillRect/>
          </a:stretch>
        </p:blipFill>
        <p:spPr>
          <a:xfrm>
            <a:off x="1001092" y="2890284"/>
            <a:ext cx="2200847" cy="499915"/>
          </a:xfrm>
          <a:prstGeom prst="rect">
            <a:avLst/>
          </a:prstGeom>
        </p:spPr>
      </p:pic>
      <p:pic>
        <p:nvPicPr>
          <p:cNvPr id="9" name="Imagen 8"/>
          <p:cNvPicPr>
            <a:picLocks noChangeAspect="1"/>
          </p:cNvPicPr>
          <p:nvPr/>
        </p:nvPicPr>
        <p:blipFill>
          <a:blip r:embed="rId4"/>
          <a:stretch>
            <a:fillRect/>
          </a:stretch>
        </p:blipFill>
        <p:spPr>
          <a:xfrm>
            <a:off x="1097280" y="3330757"/>
            <a:ext cx="3407959" cy="932769"/>
          </a:xfrm>
          <a:prstGeom prst="rect">
            <a:avLst/>
          </a:prstGeom>
        </p:spPr>
      </p:pic>
      <p:sp>
        <p:nvSpPr>
          <p:cNvPr id="12" name="Rectángulo 11"/>
          <p:cNvSpPr/>
          <p:nvPr/>
        </p:nvSpPr>
        <p:spPr>
          <a:xfrm>
            <a:off x="1001092" y="4577947"/>
            <a:ext cx="10398428" cy="1754326"/>
          </a:xfrm>
          <a:prstGeom prst="rect">
            <a:avLst/>
          </a:prstGeom>
        </p:spPr>
        <p:txBody>
          <a:bodyPr wrap="square">
            <a:spAutoFit/>
          </a:bodyPr>
          <a:lstStyle/>
          <a:p>
            <a:pPr algn="just"/>
            <a:r>
              <a:rPr lang="es-PY" dirty="0" smtClean="0"/>
              <a:t>A esta Dirección General en </a:t>
            </a:r>
            <a:r>
              <a:rPr lang="es-PY" dirty="0"/>
              <a:t>el presente trimestre correspondió </a:t>
            </a:r>
            <a:r>
              <a:rPr lang="es-PY" dirty="0" smtClean="0"/>
              <a:t>desarrollar </a:t>
            </a:r>
            <a:r>
              <a:rPr lang="es-PY" dirty="0"/>
              <a:t>y ejecutar </a:t>
            </a:r>
            <a:r>
              <a:rPr lang="es-PY" dirty="0" smtClean="0"/>
              <a:t>6 </a:t>
            </a:r>
            <a:r>
              <a:rPr lang="es-PY" dirty="0"/>
              <a:t>Objetivos estratégicos y </a:t>
            </a:r>
            <a:r>
              <a:rPr lang="es-PY" dirty="0" smtClean="0"/>
              <a:t>12 líneas de </a:t>
            </a:r>
            <a:r>
              <a:rPr lang="es-PY" dirty="0"/>
              <a:t>acciones estratégicas. Como resultado del análisis de la ejecución del POA, esta dependencia cumplió con el </a:t>
            </a:r>
            <a:r>
              <a:rPr lang="es-PY" b="1" dirty="0"/>
              <a:t>100% de los objetivos aprobados en el PEI vigente</a:t>
            </a:r>
            <a:r>
              <a:rPr lang="es-PY" dirty="0"/>
              <a:t>, y la totalidad de las líneas de acciones traducidas en actividades respaldadas en documentos que evidencian el cumplimiento de la gestión. Por tanto, el resultado le corresponde el canal verde, un indicador superior al 80% como base referencial para medir la evaluación. </a:t>
            </a:r>
          </a:p>
        </p:txBody>
      </p:sp>
    </p:spTree>
    <p:extLst>
      <p:ext uri="{BB962C8B-B14F-4D97-AF65-F5344CB8AC3E}">
        <p14:creationId xmlns:p14="http://schemas.microsoft.com/office/powerpoint/2010/main" val="33891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67170"/>
            <a:ext cx="10195560"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DIRECCIÓN GENERAL DE TALENTO HUMANO</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graphicFrame>
        <p:nvGraphicFramePr>
          <p:cNvPr id="2" name="Tabla 1"/>
          <p:cNvGraphicFramePr>
            <a:graphicFrameLocks noGrp="1"/>
          </p:cNvGraphicFramePr>
          <p:nvPr>
            <p:extLst>
              <p:ext uri="{D42A27DB-BD31-4B8C-83A1-F6EECF244321}">
                <p14:modId xmlns:p14="http://schemas.microsoft.com/office/powerpoint/2010/main" val="1446986625"/>
              </p:ext>
            </p:extLst>
          </p:nvPr>
        </p:nvGraphicFramePr>
        <p:xfrm>
          <a:off x="952966" y="2003965"/>
          <a:ext cx="9372600" cy="2349203"/>
        </p:xfrm>
        <a:graphic>
          <a:graphicData uri="http://schemas.openxmlformats.org/drawingml/2006/table">
            <a:tbl>
              <a:tblPr firstRow="1" bandRow="1">
                <a:tableStyleId>{5C22544A-7EE6-4342-B048-85BDC9FD1C3A}</a:tableStyleId>
              </a:tblPr>
              <a:tblGrid>
                <a:gridCol w="4956941"/>
                <a:gridCol w="4415659"/>
              </a:tblGrid>
              <a:tr h="308130">
                <a:tc>
                  <a:txBody>
                    <a:bodyPr/>
                    <a:lstStyle/>
                    <a:p>
                      <a:r>
                        <a:rPr lang="es-PY" dirty="0" smtClean="0"/>
                        <a:t>VALORACIÓN AVANCE</a:t>
                      </a:r>
                      <a:endParaRPr lang="es-PY" dirty="0"/>
                    </a:p>
                  </a:txBody>
                  <a:tcPr/>
                </a:tc>
                <a:tc>
                  <a:txBody>
                    <a:bodyPr/>
                    <a:lstStyle/>
                    <a:p>
                      <a:r>
                        <a:rPr lang="es-PY" dirty="0" smtClean="0"/>
                        <a:t>RESULTADO OBTENIDO</a:t>
                      </a:r>
                      <a:endParaRPr lang="es-PY" dirty="0"/>
                    </a:p>
                  </a:txBody>
                  <a:tcPr/>
                </a:tc>
              </a:tr>
              <a:tr h="308130">
                <a:tc>
                  <a:txBody>
                    <a:bodyPr/>
                    <a:lstStyle/>
                    <a:p>
                      <a:pPr algn="ctr"/>
                      <a:r>
                        <a:rPr lang="es-PY" b="1" dirty="0" smtClean="0">
                          <a:solidFill>
                            <a:schemeClr val="bg1"/>
                          </a:solidFill>
                          <a:effectLst>
                            <a:outerShdw blurRad="38100" dist="38100" dir="2700000" algn="tl">
                              <a:srgbClr val="000000">
                                <a:alpha val="43137"/>
                              </a:srgbClr>
                            </a:outerShdw>
                          </a:effectLst>
                        </a:rPr>
                        <a:t>100 %</a:t>
                      </a:r>
                      <a:endParaRPr lang="es-PY" b="1" dirty="0">
                        <a:solidFill>
                          <a:schemeClr val="bg1"/>
                        </a:solidFill>
                        <a:effectLst>
                          <a:outerShdw blurRad="38100" dist="38100" dir="2700000" algn="tl">
                            <a:srgbClr val="000000">
                              <a:alpha val="43137"/>
                            </a:srgbClr>
                          </a:outerShdw>
                        </a:effectLst>
                      </a:endParaRPr>
                    </a:p>
                  </a:txBody>
                  <a:tcPr>
                    <a:solidFill>
                      <a:srgbClr val="00B050"/>
                    </a:solidFill>
                  </a:tcPr>
                </a:tc>
                <a:tc>
                  <a:txBody>
                    <a:bodyPr/>
                    <a:lstStyle/>
                    <a:p>
                      <a:pPr algn="ctr"/>
                      <a:r>
                        <a:rPr lang="es-PY" b="1" dirty="0" smtClean="0">
                          <a:solidFill>
                            <a:schemeClr val="bg1"/>
                          </a:solidFill>
                          <a:effectLst>
                            <a:outerShdw blurRad="38100" dist="38100" dir="2700000" algn="tl">
                              <a:srgbClr val="000000">
                                <a:alpha val="43137"/>
                              </a:srgbClr>
                            </a:outerShdw>
                          </a:effectLst>
                        </a:rPr>
                        <a:t>ADECUADO</a:t>
                      </a:r>
                      <a:endParaRPr lang="es-PY" b="1" dirty="0">
                        <a:solidFill>
                          <a:schemeClr val="bg1"/>
                        </a:solidFill>
                        <a:effectLst>
                          <a:outerShdw blurRad="38100" dist="38100" dir="2700000" algn="tl">
                            <a:srgbClr val="000000">
                              <a:alpha val="43137"/>
                            </a:srgbClr>
                          </a:outerShdw>
                        </a:effectLst>
                      </a:endParaRPr>
                    </a:p>
                  </a:txBody>
                  <a:tcPr>
                    <a:solidFill>
                      <a:srgbClr val="00B050"/>
                    </a:solidFill>
                  </a:tcPr>
                </a:tc>
              </a:tr>
              <a:tr h="1617683">
                <a:tc gridSpan="2">
                  <a:txBody>
                    <a:bodyPr/>
                    <a:lstStyle/>
                    <a:p>
                      <a:endParaRPr lang="es-PY" sz="2000" i="1" dirty="0" smtClean="0"/>
                    </a:p>
                    <a:p>
                      <a:endParaRPr lang="es-PY" sz="2000" i="1" dirty="0" smtClean="0"/>
                    </a:p>
                    <a:p>
                      <a:endParaRPr lang="es-PY" sz="2000" i="1" dirty="0" smtClean="0"/>
                    </a:p>
                  </a:txBody>
                  <a:tcPr/>
                </a:tc>
                <a:tc hMerge="1">
                  <a:txBody>
                    <a:bodyPr/>
                    <a:lstStyle/>
                    <a:p>
                      <a:endParaRPr lang="es-PY" dirty="0"/>
                    </a:p>
                  </a:txBody>
                  <a:tcPr/>
                </a:tc>
              </a:tr>
            </a:tbl>
          </a:graphicData>
        </a:graphic>
      </p:graphicFrame>
      <p:pic>
        <p:nvPicPr>
          <p:cNvPr id="11" name="Imagen 10"/>
          <p:cNvPicPr>
            <a:picLocks noChangeAspect="1"/>
          </p:cNvPicPr>
          <p:nvPr/>
        </p:nvPicPr>
        <p:blipFill>
          <a:blip r:embed="rId2"/>
          <a:stretch>
            <a:fillRect/>
          </a:stretch>
        </p:blipFill>
        <p:spPr>
          <a:xfrm>
            <a:off x="894412" y="2694791"/>
            <a:ext cx="2200847" cy="499915"/>
          </a:xfrm>
          <a:prstGeom prst="rect">
            <a:avLst/>
          </a:prstGeom>
        </p:spPr>
      </p:pic>
      <p:pic>
        <p:nvPicPr>
          <p:cNvPr id="9" name="Imagen 8"/>
          <p:cNvPicPr>
            <a:picLocks noChangeAspect="1"/>
          </p:cNvPicPr>
          <p:nvPr/>
        </p:nvPicPr>
        <p:blipFill>
          <a:blip r:embed="rId3"/>
          <a:stretch>
            <a:fillRect/>
          </a:stretch>
        </p:blipFill>
        <p:spPr>
          <a:xfrm>
            <a:off x="1013059" y="3271839"/>
            <a:ext cx="3510815" cy="960812"/>
          </a:xfrm>
          <a:prstGeom prst="rect">
            <a:avLst/>
          </a:prstGeom>
        </p:spPr>
      </p:pic>
      <p:sp>
        <p:nvSpPr>
          <p:cNvPr id="12" name="Rectángulo 11"/>
          <p:cNvSpPr/>
          <p:nvPr/>
        </p:nvSpPr>
        <p:spPr>
          <a:xfrm>
            <a:off x="894412" y="4571206"/>
            <a:ext cx="10398428" cy="1754326"/>
          </a:xfrm>
          <a:prstGeom prst="rect">
            <a:avLst/>
          </a:prstGeom>
        </p:spPr>
        <p:txBody>
          <a:bodyPr wrap="square">
            <a:spAutoFit/>
          </a:bodyPr>
          <a:lstStyle/>
          <a:p>
            <a:pPr algn="just"/>
            <a:r>
              <a:rPr lang="es-PY" dirty="0" smtClean="0"/>
              <a:t>A esta Dirección General en </a:t>
            </a:r>
            <a:r>
              <a:rPr lang="es-PY" dirty="0"/>
              <a:t>el presente trimestre correspondió </a:t>
            </a:r>
            <a:r>
              <a:rPr lang="es-PY" dirty="0" smtClean="0"/>
              <a:t>desarrollar </a:t>
            </a:r>
            <a:r>
              <a:rPr lang="es-PY" dirty="0"/>
              <a:t>y ejecutar 4</a:t>
            </a:r>
            <a:r>
              <a:rPr lang="es-PY" dirty="0" smtClean="0"/>
              <a:t> </a:t>
            </a:r>
            <a:r>
              <a:rPr lang="es-PY" dirty="0"/>
              <a:t>Objetivos estratégicos y </a:t>
            </a:r>
            <a:r>
              <a:rPr lang="es-PY" dirty="0" smtClean="0"/>
              <a:t>2 líneas de </a:t>
            </a:r>
            <a:r>
              <a:rPr lang="es-PY" dirty="0"/>
              <a:t>acciones estratégicas. Como resultado del análisis de la ejecución del POA, esta dependencia cumplió con el </a:t>
            </a:r>
            <a:r>
              <a:rPr lang="es-PY" b="1" dirty="0"/>
              <a:t>100% de los objetivos aprobados en el PEI vigente</a:t>
            </a:r>
            <a:r>
              <a:rPr lang="es-PY" dirty="0"/>
              <a:t>, y la totalidad de las líneas de acciones traducidas en actividades respaldadas en documentos que evidencian el cumplimiento de la gestión. Por tanto, el resultado le corresponde el canal verde, un indicador superior al 80% como base referencial para medir la evaluación. </a:t>
            </a:r>
          </a:p>
        </p:txBody>
      </p:sp>
    </p:spTree>
    <p:extLst>
      <p:ext uri="{BB962C8B-B14F-4D97-AF65-F5344CB8AC3E}">
        <p14:creationId xmlns:p14="http://schemas.microsoft.com/office/powerpoint/2010/main" val="124810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78774" y="1167170"/>
            <a:ext cx="10414066" cy="5081230"/>
          </a:xfrm>
        </p:spPr>
        <p:txBody>
          <a:bodyPr>
            <a:normAutofit/>
          </a:bodyPr>
          <a:lstStyle/>
          <a:p>
            <a:pPr algn="l">
              <a:lnSpc>
                <a:spcPct val="115000"/>
              </a:lnSpc>
              <a:spcAft>
                <a:spcPts val="1000"/>
              </a:spcAft>
            </a:pPr>
            <a:r>
              <a:rPr lang="es-ES" sz="3600" b="1" dirty="0" smtClean="0">
                <a:latin typeface="Calibri" panose="020F0502020204030204" pitchFamily="34" charset="0"/>
                <a:ea typeface="Calibri" panose="020F0502020204030204" pitchFamily="34" charset="0"/>
              </a:rPr>
              <a:t>DIRECCIÓN GENERAL DE ADMINISTRACIÓN Y FINANZAS</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pic>
        <p:nvPicPr>
          <p:cNvPr id="6" name="Imagen 5"/>
          <p:cNvPicPr>
            <a:picLocks noChangeAspect="1"/>
          </p:cNvPicPr>
          <p:nvPr/>
        </p:nvPicPr>
        <p:blipFill>
          <a:blip r:embed="rId2"/>
          <a:stretch>
            <a:fillRect/>
          </a:stretch>
        </p:blipFill>
        <p:spPr>
          <a:xfrm>
            <a:off x="878774" y="2506769"/>
            <a:ext cx="9406943" cy="2137420"/>
          </a:xfrm>
          <a:prstGeom prst="rect">
            <a:avLst/>
          </a:prstGeom>
        </p:spPr>
      </p:pic>
      <p:pic>
        <p:nvPicPr>
          <p:cNvPr id="7" name="Imagen 6"/>
          <p:cNvPicPr>
            <a:picLocks noChangeAspect="1"/>
          </p:cNvPicPr>
          <p:nvPr/>
        </p:nvPicPr>
        <p:blipFill>
          <a:blip r:embed="rId3"/>
          <a:stretch>
            <a:fillRect/>
          </a:stretch>
        </p:blipFill>
        <p:spPr>
          <a:xfrm>
            <a:off x="748429" y="3166607"/>
            <a:ext cx="2200847" cy="499915"/>
          </a:xfrm>
          <a:prstGeom prst="rect">
            <a:avLst/>
          </a:prstGeom>
        </p:spPr>
      </p:pic>
      <p:pic>
        <p:nvPicPr>
          <p:cNvPr id="9" name="Imagen 8"/>
          <p:cNvPicPr>
            <a:picLocks noChangeAspect="1"/>
          </p:cNvPicPr>
          <p:nvPr/>
        </p:nvPicPr>
        <p:blipFill>
          <a:blip r:embed="rId4"/>
          <a:stretch>
            <a:fillRect/>
          </a:stretch>
        </p:blipFill>
        <p:spPr>
          <a:xfrm>
            <a:off x="878774" y="3613632"/>
            <a:ext cx="3511600" cy="957155"/>
          </a:xfrm>
          <a:prstGeom prst="rect">
            <a:avLst/>
          </a:prstGeom>
        </p:spPr>
      </p:pic>
      <p:sp>
        <p:nvSpPr>
          <p:cNvPr id="11" name="Rectángulo 10"/>
          <p:cNvSpPr/>
          <p:nvPr/>
        </p:nvSpPr>
        <p:spPr>
          <a:xfrm>
            <a:off x="748429" y="4644189"/>
            <a:ext cx="10398428" cy="1754326"/>
          </a:xfrm>
          <a:prstGeom prst="rect">
            <a:avLst/>
          </a:prstGeom>
        </p:spPr>
        <p:txBody>
          <a:bodyPr wrap="square">
            <a:spAutoFit/>
          </a:bodyPr>
          <a:lstStyle/>
          <a:p>
            <a:pPr algn="just"/>
            <a:r>
              <a:rPr lang="es-PY" dirty="0" smtClean="0"/>
              <a:t>A esta Dirección General en </a:t>
            </a:r>
            <a:r>
              <a:rPr lang="es-PY" dirty="0"/>
              <a:t>el presente trimestre correspondió </a:t>
            </a:r>
            <a:r>
              <a:rPr lang="es-PY" dirty="0" smtClean="0"/>
              <a:t>desarrollar </a:t>
            </a:r>
            <a:r>
              <a:rPr lang="es-PY" dirty="0"/>
              <a:t>y ejecutar </a:t>
            </a:r>
            <a:r>
              <a:rPr lang="es-PY" dirty="0" smtClean="0"/>
              <a:t>7 </a:t>
            </a:r>
            <a:r>
              <a:rPr lang="es-PY" dirty="0"/>
              <a:t>Objetivos estratégicos y 9</a:t>
            </a:r>
            <a:r>
              <a:rPr lang="es-PY" dirty="0" smtClean="0"/>
              <a:t> líneas de </a:t>
            </a:r>
            <a:r>
              <a:rPr lang="es-PY" dirty="0"/>
              <a:t>acciones estratégicas. Como resultado del análisis de la ejecución del POA, esta dependencia cumplió con el </a:t>
            </a:r>
            <a:r>
              <a:rPr lang="es-PY" b="1" dirty="0"/>
              <a:t>100% de los objetivos aprobados en el PEI vigente</a:t>
            </a:r>
            <a:r>
              <a:rPr lang="es-PY" dirty="0"/>
              <a:t>, y la totalidad de las líneas de acciones traducidas en actividades respaldadas en documentos que evidencian el cumplimiento de la gestión. Por tanto, el resultado le corresponde el canal verde, un indicador superior al 80% como base referencial para medir la evaluación. </a:t>
            </a:r>
          </a:p>
        </p:txBody>
      </p:sp>
    </p:spTree>
    <p:extLst>
      <p:ext uri="{BB962C8B-B14F-4D97-AF65-F5344CB8AC3E}">
        <p14:creationId xmlns:p14="http://schemas.microsoft.com/office/powerpoint/2010/main" val="2336206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67170"/>
            <a:ext cx="10195560"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DIRECCIÓN DE AUDITORÍA </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pic>
        <p:nvPicPr>
          <p:cNvPr id="6" name="Imagen 5"/>
          <p:cNvPicPr>
            <a:picLocks noChangeAspect="1"/>
          </p:cNvPicPr>
          <p:nvPr/>
        </p:nvPicPr>
        <p:blipFill>
          <a:blip r:embed="rId2"/>
          <a:stretch>
            <a:fillRect/>
          </a:stretch>
        </p:blipFill>
        <p:spPr>
          <a:xfrm>
            <a:off x="1097280" y="2033238"/>
            <a:ext cx="8919221" cy="2286198"/>
          </a:xfrm>
          <a:prstGeom prst="rect">
            <a:avLst/>
          </a:prstGeom>
        </p:spPr>
      </p:pic>
      <p:pic>
        <p:nvPicPr>
          <p:cNvPr id="7" name="Imagen 6"/>
          <p:cNvPicPr>
            <a:picLocks noChangeAspect="1"/>
          </p:cNvPicPr>
          <p:nvPr/>
        </p:nvPicPr>
        <p:blipFill>
          <a:blip r:embed="rId3"/>
          <a:stretch>
            <a:fillRect/>
          </a:stretch>
        </p:blipFill>
        <p:spPr>
          <a:xfrm>
            <a:off x="989060" y="2926379"/>
            <a:ext cx="2200847" cy="499915"/>
          </a:xfrm>
          <a:prstGeom prst="rect">
            <a:avLst/>
          </a:prstGeom>
        </p:spPr>
      </p:pic>
      <p:graphicFrame>
        <p:nvGraphicFramePr>
          <p:cNvPr id="11" name="Tabla 10"/>
          <p:cNvGraphicFramePr>
            <a:graphicFrameLocks noGrp="1"/>
          </p:cNvGraphicFramePr>
          <p:nvPr>
            <p:extLst>
              <p:ext uri="{D42A27DB-BD31-4B8C-83A1-F6EECF244321}">
                <p14:modId xmlns:p14="http://schemas.microsoft.com/office/powerpoint/2010/main" val="1352307481"/>
              </p:ext>
            </p:extLst>
          </p:nvPr>
        </p:nvGraphicFramePr>
        <p:xfrm>
          <a:off x="1097280" y="3413421"/>
          <a:ext cx="3369644" cy="906015"/>
        </p:xfrm>
        <a:graphic>
          <a:graphicData uri="http://schemas.openxmlformats.org/drawingml/2006/table">
            <a:tbl>
              <a:tblPr firstRow="1" bandRow="1">
                <a:tableStyleId>{21E4AEA4-8DFA-4A89-87EB-49C32662AFE0}</a:tableStyleId>
              </a:tblPr>
              <a:tblGrid>
                <a:gridCol w="1213407"/>
                <a:gridCol w="980108"/>
                <a:gridCol w="1176129"/>
              </a:tblGrid>
              <a:tr h="274512">
                <a:tc>
                  <a:txBody>
                    <a:bodyPr/>
                    <a:lstStyle/>
                    <a:p>
                      <a:r>
                        <a:rPr lang="es-PY" sz="1200" b="1" dirty="0" smtClean="0"/>
                        <a:t>Verde</a:t>
                      </a:r>
                      <a:endParaRPr lang="es-PY" sz="1200" b="1" dirty="0"/>
                    </a:p>
                  </a:txBody>
                  <a:tcPr>
                    <a:solidFill>
                      <a:srgbClr val="00B050"/>
                    </a:solidFill>
                  </a:tcPr>
                </a:tc>
                <a:tc>
                  <a:txBody>
                    <a:bodyPr/>
                    <a:lstStyle/>
                    <a:p>
                      <a:pPr algn="ctr"/>
                      <a:r>
                        <a:rPr lang="es-PY" sz="1200" dirty="0" smtClean="0">
                          <a:solidFill>
                            <a:schemeClr val="tx1"/>
                          </a:solidFill>
                        </a:rPr>
                        <a:t>&gt;</a:t>
                      </a:r>
                      <a:r>
                        <a:rPr lang="es-PY" sz="1200" baseline="0" dirty="0" smtClean="0">
                          <a:solidFill>
                            <a:schemeClr val="tx1"/>
                          </a:solidFill>
                        </a:rPr>
                        <a:t> 80%</a:t>
                      </a:r>
                      <a:endParaRPr lang="es-PY" sz="1200" dirty="0">
                        <a:solidFill>
                          <a:schemeClr val="tx1"/>
                        </a:solidFill>
                      </a:endParaRPr>
                    </a:p>
                  </a:txBody>
                  <a:tcPr>
                    <a:solidFill>
                      <a:schemeClr val="bg1"/>
                    </a:solidFill>
                  </a:tcPr>
                </a:tc>
                <a:tc>
                  <a:txBody>
                    <a:bodyPr/>
                    <a:lstStyle/>
                    <a:p>
                      <a:r>
                        <a:rPr lang="es-PY" sz="1200" dirty="0" smtClean="0"/>
                        <a:t>ADECUADO</a:t>
                      </a:r>
                      <a:endParaRPr lang="es-PY" sz="1200" dirty="0"/>
                    </a:p>
                  </a:txBody>
                  <a:tcPr>
                    <a:solidFill>
                      <a:srgbClr val="00B050"/>
                    </a:solidFill>
                  </a:tcPr>
                </a:tc>
              </a:tr>
              <a:tr h="274512">
                <a:tc>
                  <a:txBody>
                    <a:bodyPr/>
                    <a:lstStyle/>
                    <a:p>
                      <a:r>
                        <a:rPr lang="es-PY" sz="1200" b="1" dirty="0" smtClean="0"/>
                        <a:t>Amarillo</a:t>
                      </a:r>
                      <a:endParaRPr lang="es-PY" sz="1200" b="1" dirty="0"/>
                    </a:p>
                  </a:txBody>
                  <a:tcPr>
                    <a:solidFill>
                      <a:srgbClr val="FFFF00"/>
                    </a:solidFill>
                  </a:tcPr>
                </a:tc>
                <a:tc>
                  <a:txBody>
                    <a:bodyPr/>
                    <a:lstStyle/>
                    <a:p>
                      <a:pPr algn="ctr"/>
                      <a:r>
                        <a:rPr lang="es-PY" sz="1200" dirty="0" smtClean="0">
                          <a:solidFill>
                            <a:schemeClr val="tx1"/>
                          </a:solidFill>
                        </a:rPr>
                        <a:t>60-80%</a:t>
                      </a:r>
                      <a:endParaRPr lang="es-PY" sz="1200" dirty="0">
                        <a:solidFill>
                          <a:schemeClr val="tx1"/>
                        </a:solidFill>
                      </a:endParaRPr>
                    </a:p>
                  </a:txBody>
                  <a:tcPr>
                    <a:solidFill>
                      <a:schemeClr val="bg1"/>
                    </a:solidFill>
                  </a:tcPr>
                </a:tc>
                <a:tc>
                  <a:txBody>
                    <a:bodyPr/>
                    <a:lstStyle/>
                    <a:p>
                      <a:r>
                        <a:rPr lang="es-PY" sz="1200" dirty="0" smtClean="0"/>
                        <a:t>INTERMEDIO</a:t>
                      </a:r>
                      <a:endParaRPr lang="es-PY" sz="1200" dirty="0"/>
                    </a:p>
                  </a:txBody>
                  <a:tcPr>
                    <a:solidFill>
                      <a:srgbClr val="FFFF00"/>
                    </a:solidFill>
                  </a:tcPr>
                </a:tc>
              </a:tr>
              <a:tr h="356991">
                <a:tc>
                  <a:txBody>
                    <a:bodyPr/>
                    <a:lstStyle/>
                    <a:p>
                      <a:r>
                        <a:rPr lang="es-PY" sz="1200" b="1" dirty="0" smtClean="0"/>
                        <a:t>Rojo</a:t>
                      </a:r>
                      <a:endParaRPr lang="es-PY" sz="1200" b="1" dirty="0"/>
                    </a:p>
                  </a:txBody>
                  <a:tcPr>
                    <a:solidFill>
                      <a:srgbClr val="FF0000"/>
                    </a:solidFill>
                  </a:tcPr>
                </a:tc>
                <a:tc>
                  <a:txBody>
                    <a:bodyPr/>
                    <a:lstStyle/>
                    <a:p>
                      <a:pPr algn="ctr"/>
                      <a:r>
                        <a:rPr lang="es-PY" sz="1200" dirty="0" smtClean="0">
                          <a:solidFill>
                            <a:schemeClr val="tx1"/>
                          </a:solidFill>
                        </a:rPr>
                        <a:t>&lt;60%</a:t>
                      </a:r>
                      <a:endParaRPr lang="es-PY" sz="1200" dirty="0">
                        <a:solidFill>
                          <a:schemeClr val="tx1"/>
                        </a:solidFill>
                      </a:endParaRPr>
                    </a:p>
                  </a:txBody>
                  <a:tcPr>
                    <a:solidFill>
                      <a:schemeClr val="bg1"/>
                    </a:solidFill>
                  </a:tcPr>
                </a:tc>
                <a:tc>
                  <a:txBody>
                    <a:bodyPr/>
                    <a:lstStyle/>
                    <a:p>
                      <a:r>
                        <a:rPr lang="es-PY" sz="1200" dirty="0" smtClean="0"/>
                        <a:t>INSUFICIENTE</a:t>
                      </a:r>
                      <a:endParaRPr lang="es-PY" sz="1200" dirty="0"/>
                    </a:p>
                  </a:txBody>
                  <a:tcPr>
                    <a:solidFill>
                      <a:srgbClr val="FF0000"/>
                    </a:solidFill>
                  </a:tcPr>
                </a:tc>
              </a:tr>
            </a:tbl>
          </a:graphicData>
        </a:graphic>
      </p:graphicFrame>
      <p:sp>
        <p:nvSpPr>
          <p:cNvPr id="12" name="CuadroTexto 11"/>
          <p:cNvSpPr txBox="1"/>
          <p:nvPr/>
        </p:nvSpPr>
        <p:spPr>
          <a:xfrm>
            <a:off x="862263" y="4581393"/>
            <a:ext cx="10665594" cy="1754326"/>
          </a:xfrm>
          <a:prstGeom prst="rect">
            <a:avLst/>
          </a:prstGeom>
          <a:noFill/>
        </p:spPr>
        <p:txBody>
          <a:bodyPr wrap="square" rtlCol="0">
            <a:spAutoFit/>
          </a:bodyPr>
          <a:lstStyle/>
          <a:p>
            <a:pPr algn="just"/>
            <a:r>
              <a:rPr lang="es-PY" dirty="0" smtClean="0"/>
              <a:t>En el presente trimestre correspondió a la Dirección de Auditoría, desarrollar y ejecutar 4 Objetivos estratégicos y 6 líneas de acciones estratégicas. Como resultado del análisis de la ejecución del POA, esta dependencia cumplió con el </a:t>
            </a:r>
            <a:r>
              <a:rPr lang="es-PY" b="1" dirty="0" smtClean="0"/>
              <a:t>100% de los objetivos aprobados en el PEI vigente</a:t>
            </a:r>
            <a:r>
              <a:rPr lang="es-PY" dirty="0" smtClean="0"/>
              <a:t>, y la totalidad de las líneas de acciones traducidas en actividades respaldadas en documentos que evidencian el cumplimiento de la gestión. Por tanto, el resultado le corresponde el canal verde, un indicador superior al 80% como base referencial para medir la evaluación. </a:t>
            </a:r>
            <a:endParaRPr lang="es-PY" dirty="0"/>
          </a:p>
        </p:txBody>
      </p:sp>
    </p:spTree>
    <p:extLst>
      <p:ext uri="{BB962C8B-B14F-4D97-AF65-F5344CB8AC3E}">
        <p14:creationId xmlns:p14="http://schemas.microsoft.com/office/powerpoint/2010/main" val="520677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1745</TotalTime>
  <Words>997</Words>
  <Application>Microsoft Office PowerPoint</Application>
  <PresentationFormat>Personalizado</PresentationFormat>
  <Paragraphs>65</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DIRECCIÓN GENERAL DE GABINETE Dirección de Planificación y Desarrollo Dpto. de Coordinación de Proyectos y Convenios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del Carmen</dc:creator>
  <cp:lastModifiedBy>administracion</cp:lastModifiedBy>
  <cp:revision>162</cp:revision>
  <dcterms:created xsi:type="dcterms:W3CDTF">2021-08-11T16:25:28Z</dcterms:created>
  <dcterms:modified xsi:type="dcterms:W3CDTF">2022-05-12T12:09:15Z</dcterms:modified>
</cp:coreProperties>
</file>