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9" r:id="rId3"/>
    <p:sldId id="280" r:id="rId4"/>
    <p:sldId id="271" r:id="rId5"/>
    <p:sldId id="278" r:id="rId6"/>
    <p:sldId id="266" r:id="rId7"/>
    <p:sldId id="274" r:id="rId8"/>
    <p:sldId id="270" r:id="rId9"/>
    <p:sldId id="277" r:id="rId10"/>
    <p:sldId id="267" r:id="rId11"/>
    <p:sldId id="275" r:id="rId12"/>
    <p:sldId id="269" r:id="rId13"/>
    <p:sldId id="276" r:id="rId14"/>
    <p:sldId id="265" r:id="rId15"/>
    <p:sldId id="273" r:id="rId16"/>
    <p:sldId id="272" r:id="rId17"/>
  </p:sldIdLst>
  <p:sldSz cx="12192000" cy="6858000"/>
  <p:notesSz cx="6858000" cy="9144000"/>
  <p:defaultText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snapToGrid="0">
      <p:cViewPr>
        <p:scale>
          <a:sx n="70" d="100"/>
          <a:sy n="70" d="100"/>
        </p:scale>
        <p:origin x="414" y="720"/>
      </p:cViewPr>
      <p:guideLst>
        <p:guide orient="horz" pos="2160"/>
        <p:guide pos="3840"/>
      </p:guideLst>
    </p:cSldViewPr>
  </p:slideViewPr>
  <p:outlineViewPr>
    <p:cViewPr>
      <p:scale>
        <a:sx n="33" d="100"/>
        <a:sy n="33" d="100"/>
      </p:scale>
      <p:origin x="0" y="183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PY"/>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Y"/>
          </a:p>
        </p:txBody>
      </p:sp>
      <p:sp>
        <p:nvSpPr>
          <p:cNvPr id="4" name="Marcador de fecha 3"/>
          <p:cNvSpPr>
            <a:spLocks noGrp="1"/>
          </p:cNvSpPr>
          <p:nvPr>
            <p:ph type="dt" sz="half" idx="10"/>
          </p:nvPr>
        </p:nvSpPr>
        <p:spPr/>
        <p:txBody>
          <a:bodyPr/>
          <a:lstStyle/>
          <a:p>
            <a:fld id="{AE5C3481-04E7-4945-BCE2-950D06FBAB70}" type="datetimeFigureOut">
              <a:rPr lang="es-PY" smtClean="0"/>
              <a:t>27/07/2022</a:t>
            </a:fld>
            <a:endParaRPr lang="es-PY"/>
          </a:p>
        </p:txBody>
      </p:sp>
      <p:sp>
        <p:nvSpPr>
          <p:cNvPr id="5" name="Marcador de pie de página 4"/>
          <p:cNvSpPr>
            <a:spLocks noGrp="1"/>
          </p:cNvSpPr>
          <p:nvPr>
            <p:ph type="ftr" sz="quarter" idx="11"/>
          </p:nvPr>
        </p:nvSpPr>
        <p:spPr/>
        <p:txBody>
          <a:bodyPr/>
          <a:lstStyle/>
          <a:p>
            <a:endParaRPr lang="es-PY"/>
          </a:p>
        </p:txBody>
      </p:sp>
      <p:sp>
        <p:nvSpPr>
          <p:cNvPr id="6" name="Marcador de número de diapositiva 5"/>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2279362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Y"/>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Marcador de fecha 3"/>
          <p:cNvSpPr>
            <a:spLocks noGrp="1"/>
          </p:cNvSpPr>
          <p:nvPr>
            <p:ph type="dt" sz="half" idx="10"/>
          </p:nvPr>
        </p:nvSpPr>
        <p:spPr/>
        <p:txBody>
          <a:bodyPr/>
          <a:lstStyle/>
          <a:p>
            <a:fld id="{AE5C3481-04E7-4945-BCE2-950D06FBAB70}" type="datetimeFigureOut">
              <a:rPr lang="es-PY" smtClean="0"/>
              <a:t>27/07/2022</a:t>
            </a:fld>
            <a:endParaRPr lang="es-PY"/>
          </a:p>
        </p:txBody>
      </p:sp>
      <p:sp>
        <p:nvSpPr>
          <p:cNvPr id="5" name="Marcador de pie de página 4"/>
          <p:cNvSpPr>
            <a:spLocks noGrp="1"/>
          </p:cNvSpPr>
          <p:nvPr>
            <p:ph type="ftr" sz="quarter" idx="11"/>
          </p:nvPr>
        </p:nvSpPr>
        <p:spPr/>
        <p:txBody>
          <a:bodyPr/>
          <a:lstStyle/>
          <a:p>
            <a:endParaRPr lang="es-PY"/>
          </a:p>
        </p:txBody>
      </p:sp>
      <p:sp>
        <p:nvSpPr>
          <p:cNvPr id="6" name="Marcador de número de diapositiva 5"/>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3301937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PY"/>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Marcador de fecha 3"/>
          <p:cNvSpPr>
            <a:spLocks noGrp="1"/>
          </p:cNvSpPr>
          <p:nvPr>
            <p:ph type="dt" sz="half" idx="10"/>
          </p:nvPr>
        </p:nvSpPr>
        <p:spPr/>
        <p:txBody>
          <a:bodyPr/>
          <a:lstStyle/>
          <a:p>
            <a:fld id="{AE5C3481-04E7-4945-BCE2-950D06FBAB70}" type="datetimeFigureOut">
              <a:rPr lang="es-PY" smtClean="0"/>
              <a:t>27/07/2022</a:t>
            </a:fld>
            <a:endParaRPr lang="es-PY"/>
          </a:p>
        </p:txBody>
      </p:sp>
      <p:sp>
        <p:nvSpPr>
          <p:cNvPr id="5" name="Marcador de pie de página 4"/>
          <p:cNvSpPr>
            <a:spLocks noGrp="1"/>
          </p:cNvSpPr>
          <p:nvPr>
            <p:ph type="ftr" sz="quarter" idx="11"/>
          </p:nvPr>
        </p:nvSpPr>
        <p:spPr/>
        <p:txBody>
          <a:bodyPr/>
          <a:lstStyle/>
          <a:p>
            <a:endParaRPr lang="es-PY"/>
          </a:p>
        </p:txBody>
      </p:sp>
      <p:sp>
        <p:nvSpPr>
          <p:cNvPr id="6" name="Marcador de número de diapositiva 5"/>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1677170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Y"/>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Marcador de fecha 3"/>
          <p:cNvSpPr>
            <a:spLocks noGrp="1"/>
          </p:cNvSpPr>
          <p:nvPr>
            <p:ph type="dt" sz="half" idx="10"/>
          </p:nvPr>
        </p:nvSpPr>
        <p:spPr/>
        <p:txBody>
          <a:bodyPr/>
          <a:lstStyle/>
          <a:p>
            <a:fld id="{AE5C3481-04E7-4945-BCE2-950D06FBAB70}" type="datetimeFigureOut">
              <a:rPr lang="es-PY" smtClean="0"/>
              <a:t>27/07/2022</a:t>
            </a:fld>
            <a:endParaRPr lang="es-PY"/>
          </a:p>
        </p:txBody>
      </p:sp>
      <p:sp>
        <p:nvSpPr>
          <p:cNvPr id="5" name="Marcador de pie de página 4"/>
          <p:cNvSpPr>
            <a:spLocks noGrp="1"/>
          </p:cNvSpPr>
          <p:nvPr>
            <p:ph type="ftr" sz="quarter" idx="11"/>
          </p:nvPr>
        </p:nvSpPr>
        <p:spPr/>
        <p:txBody>
          <a:bodyPr/>
          <a:lstStyle/>
          <a:p>
            <a:endParaRPr lang="es-PY"/>
          </a:p>
        </p:txBody>
      </p:sp>
      <p:sp>
        <p:nvSpPr>
          <p:cNvPr id="6" name="Marcador de número de diapositiva 5"/>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1585518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PY"/>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AE5C3481-04E7-4945-BCE2-950D06FBAB70}" type="datetimeFigureOut">
              <a:rPr lang="es-PY" smtClean="0"/>
              <a:t>27/07/2022</a:t>
            </a:fld>
            <a:endParaRPr lang="es-PY"/>
          </a:p>
        </p:txBody>
      </p:sp>
      <p:sp>
        <p:nvSpPr>
          <p:cNvPr id="5" name="Marcador de pie de página 4"/>
          <p:cNvSpPr>
            <a:spLocks noGrp="1"/>
          </p:cNvSpPr>
          <p:nvPr>
            <p:ph type="ftr" sz="quarter" idx="11"/>
          </p:nvPr>
        </p:nvSpPr>
        <p:spPr/>
        <p:txBody>
          <a:bodyPr/>
          <a:lstStyle/>
          <a:p>
            <a:endParaRPr lang="es-PY"/>
          </a:p>
        </p:txBody>
      </p:sp>
      <p:sp>
        <p:nvSpPr>
          <p:cNvPr id="6" name="Marcador de número de diapositiva 5"/>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717788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Y"/>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5" name="Marcador de fecha 4"/>
          <p:cNvSpPr>
            <a:spLocks noGrp="1"/>
          </p:cNvSpPr>
          <p:nvPr>
            <p:ph type="dt" sz="half" idx="10"/>
          </p:nvPr>
        </p:nvSpPr>
        <p:spPr/>
        <p:txBody>
          <a:bodyPr/>
          <a:lstStyle/>
          <a:p>
            <a:fld id="{AE5C3481-04E7-4945-BCE2-950D06FBAB70}" type="datetimeFigureOut">
              <a:rPr lang="es-PY" smtClean="0"/>
              <a:t>27/07/2022</a:t>
            </a:fld>
            <a:endParaRPr lang="es-PY"/>
          </a:p>
        </p:txBody>
      </p:sp>
      <p:sp>
        <p:nvSpPr>
          <p:cNvPr id="6" name="Marcador de pie de página 5"/>
          <p:cNvSpPr>
            <a:spLocks noGrp="1"/>
          </p:cNvSpPr>
          <p:nvPr>
            <p:ph type="ftr" sz="quarter" idx="11"/>
          </p:nvPr>
        </p:nvSpPr>
        <p:spPr/>
        <p:txBody>
          <a:bodyPr/>
          <a:lstStyle/>
          <a:p>
            <a:endParaRPr lang="es-PY"/>
          </a:p>
        </p:txBody>
      </p:sp>
      <p:sp>
        <p:nvSpPr>
          <p:cNvPr id="7" name="Marcador de número de diapositiva 6"/>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3180558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PY"/>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7" name="Marcador de fecha 6"/>
          <p:cNvSpPr>
            <a:spLocks noGrp="1"/>
          </p:cNvSpPr>
          <p:nvPr>
            <p:ph type="dt" sz="half" idx="10"/>
          </p:nvPr>
        </p:nvSpPr>
        <p:spPr/>
        <p:txBody>
          <a:bodyPr/>
          <a:lstStyle/>
          <a:p>
            <a:fld id="{AE5C3481-04E7-4945-BCE2-950D06FBAB70}" type="datetimeFigureOut">
              <a:rPr lang="es-PY" smtClean="0"/>
              <a:t>27/07/2022</a:t>
            </a:fld>
            <a:endParaRPr lang="es-PY"/>
          </a:p>
        </p:txBody>
      </p:sp>
      <p:sp>
        <p:nvSpPr>
          <p:cNvPr id="8" name="Marcador de pie de página 7"/>
          <p:cNvSpPr>
            <a:spLocks noGrp="1"/>
          </p:cNvSpPr>
          <p:nvPr>
            <p:ph type="ftr" sz="quarter" idx="11"/>
          </p:nvPr>
        </p:nvSpPr>
        <p:spPr/>
        <p:txBody>
          <a:bodyPr/>
          <a:lstStyle/>
          <a:p>
            <a:endParaRPr lang="es-PY"/>
          </a:p>
        </p:txBody>
      </p:sp>
      <p:sp>
        <p:nvSpPr>
          <p:cNvPr id="9" name="Marcador de número de diapositiva 8"/>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417497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Y"/>
          </a:p>
        </p:txBody>
      </p:sp>
      <p:sp>
        <p:nvSpPr>
          <p:cNvPr id="3" name="Marcador de fecha 2"/>
          <p:cNvSpPr>
            <a:spLocks noGrp="1"/>
          </p:cNvSpPr>
          <p:nvPr>
            <p:ph type="dt" sz="half" idx="10"/>
          </p:nvPr>
        </p:nvSpPr>
        <p:spPr/>
        <p:txBody>
          <a:bodyPr/>
          <a:lstStyle/>
          <a:p>
            <a:fld id="{AE5C3481-04E7-4945-BCE2-950D06FBAB70}" type="datetimeFigureOut">
              <a:rPr lang="es-PY" smtClean="0"/>
              <a:t>27/07/2022</a:t>
            </a:fld>
            <a:endParaRPr lang="es-PY"/>
          </a:p>
        </p:txBody>
      </p:sp>
      <p:sp>
        <p:nvSpPr>
          <p:cNvPr id="4" name="Marcador de pie de página 3"/>
          <p:cNvSpPr>
            <a:spLocks noGrp="1"/>
          </p:cNvSpPr>
          <p:nvPr>
            <p:ph type="ftr" sz="quarter" idx="11"/>
          </p:nvPr>
        </p:nvSpPr>
        <p:spPr/>
        <p:txBody>
          <a:bodyPr/>
          <a:lstStyle/>
          <a:p>
            <a:endParaRPr lang="es-PY"/>
          </a:p>
        </p:txBody>
      </p:sp>
      <p:sp>
        <p:nvSpPr>
          <p:cNvPr id="5" name="Marcador de número de diapositiva 4"/>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3767328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E5C3481-04E7-4945-BCE2-950D06FBAB70}" type="datetimeFigureOut">
              <a:rPr lang="es-PY" smtClean="0"/>
              <a:t>27/07/2022</a:t>
            </a:fld>
            <a:endParaRPr lang="es-PY"/>
          </a:p>
        </p:txBody>
      </p:sp>
      <p:sp>
        <p:nvSpPr>
          <p:cNvPr id="3" name="Marcador de pie de página 2"/>
          <p:cNvSpPr>
            <a:spLocks noGrp="1"/>
          </p:cNvSpPr>
          <p:nvPr>
            <p:ph type="ftr" sz="quarter" idx="11"/>
          </p:nvPr>
        </p:nvSpPr>
        <p:spPr/>
        <p:txBody>
          <a:bodyPr/>
          <a:lstStyle/>
          <a:p>
            <a:endParaRPr lang="es-PY"/>
          </a:p>
        </p:txBody>
      </p:sp>
      <p:sp>
        <p:nvSpPr>
          <p:cNvPr id="4" name="Marcador de número de diapositiva 3"/>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1256822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Y"/>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E5C3481-04E7-4945-BCE2-950D06FBAB70}" type="datetimeFigureOut">
              <a:rPr lang="es-PY" smtClean="0"/>
              <a:t>27/07/2022</a:t>
            </a:fld>
            <a:endParaRPr lang="es-PY"/>
          </a:p>
        </p:txBody>
      </p:sp>
      <p:sp>
        <p:nvSpPr>
          <p:cNvPr id="6" name="Marcador de pie de página 5"/>
          <p:cNvSpPr>
            <a:spLocks noGrp="1"/>
          </p:cNvSpPr>
          <p:nvPr>
            <p:ph type="ftr" sz="quarter" idx="11"/>
          </p:nvPr>
        </p:nvSpPr>
        <p:spPr/>
        <p:txBody>
          <a:bodyPr/>
          <a:lstStyle/>
          <a:p>
            <a:endParaRPr lang="es-PY"/>
          </a:p>
        </p:txBody>
      </p:sp>
      <p:sp>
        <p:nvSpPr>
          <p:cNvPr id="7" name="Marcador de número de diapositiva 6"/>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503650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Y"/>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E5C3481-04E7-4945-BCE2-950D06FBAB70}" type="datetimeFigureOut">
              <a:rPr lang="es-PY" smtClean="0"/>
              <a:t>27/07/2022</a:t>
            </a:fld>
            <a:endParaRPr lang="es-PY"/>
          </a:p>
        </p:txBody>
      </p:sp>
      <p:sp>
        <p:nvSpPr>
          <p:cNvPr id="6" name="Marcador de pie de página 5"/>
          <p:cNvSpPr>
            <a:spLocks noGrp="1"/>
          </p:cNvSpPr>
          <p:nvPr>
            <p:ph type="ftr" sz="quarter" idx="11"/>
          </p:nvPr>
        </p:nvSpPr>
        <p:spPr/>
        <p:txBody>
          <a:bodyPr/>
          <a:lstStyle/>
          <a:p>
            <a:endParaRPr lang="es-PY"/>
          </a:p>
        </p:txBody>
      </p:sp>
      <p:sp>
        <p:nvSpPr>
          <p:cNvPr id="7" name="Marcador de número de diapositiva 6"/>
          <p:cNvSpPr>
            <a:spLocks noGrp="1"/>
          </p:cNvSpPr>
          <p:nvPr>
            <p:ph type="sldNum" sz="quarter" idx="12"/>
          </p:nvPr>
        </p:nvSpPr>
        <p:spPr/>
        <p:txBody>
          <a:bodyPr/>
          <a:lstStyle/>
          <a:p>
            <a:fld id="{2E1531C6-5AF8-4FD2-BB51-23245BDD31FD}" type="slidenum">
              <a:rPr lang="es-PY" smtClean="0"/>
              <a:t>‹Nº›</a:t>
            </a:fld>
            <a:endParaRPr lang="es-PY"/>
          </a:p>
        </p:txBody>
      </p:sp>
    </p:spTree>
    <p:extLst>
      <p:ext uri="{BB962C8B-B14F-4D97-AF65-F5344CB8AC3E}">
        <p14:creationId xmlns:p14="http://schemas.microsoft.com/office/powerpoint/2010/main" val="2956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Y"/>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5C3481-04E7-4945-BCE2-950D06FBAB70}" type="datetimeFigureOut">
              <a:rPr lang="es-PY" smtClean="0"/>
              <a:t>27/07/2022</a:t>
            </a:fld>
            <a:endParaRPr lang="es-PY"/>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Y"/>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1531C6-5AF8-4FD2-BB51-23245BDD31FD}" type="slidenum">
              <a:rPr lang="es-PY" smtClean="0"/>
              <a:t>‹Nº›</a:t>
            </a:fld>
            <a:endParaRPr lang="es-PY"/>
          </a:p>
        </p:txBody>
      </p:sp>
    </p:spTree>
    <p:extLst>
      <p:ext uri="{BB962C8B-B14F-4D97-AF65-F5344CB8AC3E}">
        <p14:creationId xmlns:p14="http://schemas.microsoft.com/office/powerpoint/2010/main" val="7602105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010652" y="1428170"/>
            <a:ext cx="10735605" cy="1095029"/>
          </a:xfrm>
        </p:spPr>
        <p:txBody>
          <a:bodyPr>
            <a:noAutofit/>
          </a:bodyPr>
          <a:lstStyle/>
          <a:p>
            <a:pPr algn="r"/>
            <a:r>
              <a:rPr lang="es-PY" sz="2400" b="1" dirty="0" smtClean="0">
                <a:solidFill>
                  <a:schemeClr val="accent1">
                    <a:lumMod val="50000"/>
                  </a:schemeClr>
                </a:solidFill>
                <a:latin typeface="Aharoni" panose="02010803020104030203" pitchFamily="2" charset="-79"/>
                <a:cs typeface="Aharoni" panose="02010803020104030203" pitchFamily="2" charset="-79"/>
              </a:rPr>
              <a:t>DIRECCIÓN GENERAL DE GABINETE</a:t>
            </a:r>
            <a:br>
              <a:rPr lang="es-PY" sz="2400" b="1" dirty="0" smtClean="0">
                <a:solidFill>
                  <a:schemeClr val="accent1">
                    <a:lumMod val="50000"/>
                  </a:schemeClr>
                </a:solidFill>
                <a:latin typeface="Aharoni" panose="02010803020104030203" pitchFamily="2" charset="-79"/>
                <a:cs typeface="Aharoni" panose="02010803020104030203" pitchFamily="2" charset="-79"/>
              </a:rPr>
            </a:br>
            <a:r>
              <a:rPr lang="es-PY" sz="2400" b="1" dirty="0" smtClean="0">
                <a:solidFill>
                  <a:schemeClr val="accent1">
                    <a:lumMod val="50000"/>
                  </a:schemeClr>
                </a:solidFill>
                <a:latin typeface="Aharoni" panose="02010803020104030203" pitchFamily="2" charset="-79"/>
                <a:cs typeface="Aharoni" panose="02010803020104030203" pitchFamily="2" charset="-79"/>
              </a:rPr>
              <a:t>Dirección de Planificación y Desarrollo</a:t>
            </a:r>
            <a:br>
              <a:rPr lang="es-PY" sz="2400" b="1" dirty="0" smtClean="0">
                <a:solidFill>
                  <a:schemeClr val="accent1">
                    <a:lumMod val="50000"/>
                  </a:schemeClr>
                </a:solidFill>
                <a:latin typeface="Aharoni" panose="02010803020104030203" pitchFamily="2" charset="-79"/>
                <a:cs typeface="Aharoni" panose="02010803020104030203" pitchFamily="2" charset="-79"/>
              </a:rPr>
            </a:br>
            <a:r>
              <a:rPr lang="es-PY" sz="2400" b="1" dirty="0" smtClean="0">
                <a:solidFill>
                  <a:schemeClr val="accent1">
                    <a:lumMod val="50000"/>
                  </a:schemeClr>
                </a:solidFill>
                <a:latin typeface="Aharoni" panose="02010803020104030203" pitchFamily="2" charset="-79"/>
                <a:cs typeface="Aharoni" panose="02010803020104030203" pitchFamily="2" charset="-79"/>
              </a:rPr>
              <a:t>Dpto. de Coordinación de Proyectos y Convenios</a:t>
            </a:r>
            <a:endParaRPr lang="es-PY" sz="2400" b="1" dirty="0">
              <a:solidFill>
                <a:schemeClr val="accent1">
                  <a:lumMod val="50000"/>
                </a:schemeClr>
              </a:solidFill>
              <a:latin typeface="Aharoni" panose="02010803020104030203" pitchFamily="2" charset="-79"/>
              <a:cs typeface="Aharoni" panose="02010803020104030203" pitchFamily="2" charset="-79"/>
            </a:endParaRPr>
          </a:p>
        </p:txBody>
      </p:sp>
      <p:sp>
        <p:nvSpPr>
          <p:cNvPr id="7" name="Subtítulo 2"/>
          <p:cNvSpPr txBox="1">
            <a:spLocks/>
          </p:cNvSpPr>
          <p:nvPr/>
        </p:nvSpPr>
        <p:spPr>
          <a:xfrm>
            <a:off x="1114250" y="3088682"/>
            <a:ext cx="1007027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PY" sz="4400" dirty="0" smtClean="0">
                <a:effectLst>
                  <a:outerShdw blurRad="38100" dist="38100" dir="2700000" algn="tl">
                    <a:srgbClr val="000000">
                      <a:alpha val="43137"/>
                    </a:srgbClr>
                  </a:outerShdw>
                </a:effectLst>
              </a:rPr>
              <a:t>MONITOREO TRIMESTRAL DEL</a:t>
            </a:r>
          </a:p>
          <a:p>
            <a:r>
              <a:rPr lang="es-PY" sz="4400" dirty="0" smtClean="0">
                <a:effectLst>
                  <a:outerShdw blurRad="38100" dist="38100" dir="2700000" algn="tl">
                    <a:srgbClr val="000000">
                      <a:alpha val="43137"/>
                    </a:srgbClr>
                  </a:outerShdw>
                </a:effectLst>
              </a:rPr>
              <a:t>PLAN OPERATIVO ANUAL AÑO 2022</a:t>
            </a:r>
            <a:endParaRPr lang="es-PY" sz="4400" dirty="0">
              <a:effectLst>
                <a:outerShdw blurRad="38100" dist="38100" dir="2700000" algn="tl">
                  <a:srgbClr val="000000">
                    <a:alpha val="43137"/>
                  </a:srgbClr>
                </a:outerShdw>
              </a:effectLst>
            </a:endParaRPr>
          </a:p>
        </p:txBody>
      </p:sp>
      <p:pic>
        <p:nvPicPr>
          <p:cNvPr id="3" name="Imagen 2"/>
          <p:cNvPicPr>
            <a:picLocks noChangeAspect="1"/>
          </p:cNvPicPr>
          <p:nvPr/>
        </p:nvPicPr>
        <p:blipFill>
          <a:blip r:embed="rId2"/>
          <a:stretch>
            <a:fillRect/>
          </a:stretch>
        </p:blipFill>
        <p:spPr>
          <a:xfrm>
            <a:off x="1114250" y="457771"/>
            <a:ext cx="3491020" cy="1130967"/>
          </a:xfrm>
          <a:prstGeom prst="rect">
            <a:avLst/>
          </a:prstGeom>
        </p:spPr>
      </p:pic>
      <p:sp>
        <p:nvSpPr>
          <p:cNvPr id="5" name="CuadroTexto 4"/>
          <p:cNvSpPr txBox="1"/>
          <p:nvPr/>
        </p:nvSpPr>
        <p:spPr>
          <a:xfrm>
            <a:off x="7964905" y="5678905"/>
            <a:ext cx="3356811" cy="369332"/>
          </a:xfrm>
          <a:prstGeom prst="rect">
            <a:avLst/>
          </a:prstGeom>
          <a:noFill/>
        </p:spPr>
        <p:txBody>
          <a:bodyPr wrap="square" rtlCol="0">
            <a:spAutoFit/>
          </a:bodyPr>
          <a:lstStyle/>
          <a:p>
            <a:r>
              <a:rPr lang="es-PY" i="1" dirty="0" smtClean="0">
                <a:effectLst>
                  <a:outerShdw blurRad="38100" dist="38100" dir="2700000" algn="tl">
                    <a:srgbClr val="000000">
                      <a:alpha val="43137"/>
                    </a:srgbClr>
                  </a:outerShdw>
                </a:effectLst>
              </a:rPr>
              <a:t>2do trimestre, abril a junio 2022</a:t>
            </a:r>
            <a:endParaRPr lang="es-PY"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7185173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97280" y="1167170"/>
            <a:ext cx="10195560" cy="5081230"/>
          </a:xfrm>
        </p:spPr>
        <p:txBody>
          <a:bodyPr>
            <a:normAutofit/>
          </a:bodyPr>
          <a:lstStyle/>
          <a:p>
            <a:pPr algn="just">
              <a:lnSpc>
                <a:spcPct val="115000"/>
              </a:lnSpc>
              <a:spcAft>
                <a:spcPts val="1000"/>
              </a:spcAft>
            </a:pPr>
            <a:r>
              <a:rPr lang="es-ES" sz="3600" b="1" dirty="0" smtClean="0">
                <a:latin typeface="Calibri" panose="020F0502020204030204" pitchFamily="34" charset="0"/>
                <a:ea typeface="Calibri" panose="020F0502020204030204" pitchFamily="34" charset="0"/>
              </a:rPr>
              <a:t>SECRETARÍA GENERAL</a:t>
            </a:r>
            <a:endParaRPr lang="es-ES" sz="3600" b="1" dirty="0" smtClean="0">
              <a:effectLst/>
              <a:latin typeface="Calibri" panose="020F0502020204030204" pitchFamily="34" charset="0"/>
              <a:ea typeface="Calibri" panose="020F0502020204030204" pitchFamily="34" charset="0"/>
            </a:endParaRPr>
          </a:p>
          <a:p>
            <a:endParaRPr lang="es-PY" sz="4000" dirty="0">
              <a:effectLst>
                <a:outerShdw blurRad="38100" dist="38100" dir="2700000" algn="tl">
                  <a:srgbClr val="000000">
                    <a:alpha val="43137"/>
                  </a:srgbClr>
                </a:outerShdw>
              </a:effectLst>
            </a:endParaRPr>
          </a:p>
        </p:txBody>
      </p:sp>
      <p:sp>
        <p:nvSpPr>
          <p:cNvPr id="8" name="CuadroTexto 7"/>
          <p:cNvSpPr txBox="1"/>
          <p:nvPr/>
        </p:nvSpPr>
        <p:spPr>
          <a:xfrm>
            <a:off x="1310640" y="243840"/>
            <a:ext cx="9982200" cy="584775"/>
          </a:xfrm>
          <a:prstGeom prst="rect">
            <a:avLst/>
          </a:prstGeom>
          <a:noFill/>
        </p:spPr>
        <p:txBody>
          <a:bodyPr wrap="square" rtlCol="0">
            <a:spAutoFit/>
          </a:bodyPr>
          <a:lstStyle/>
          <a:p>
            <a:r>
              <a:rPr lang="es-PY" sz="3200" dirty="0" smtClean="0">
                <a:solidFill>
                  <a:prstClr val="black"/>
                </a:solidFill>
                <a:effectLst>
                  <a:outerShdw blurRad="38100" dist="38100" dir="2700000" algn="tl">
                    <a:srgbClr val="000000">
                      <a:alpha val="43137"/>
                    </a:srgbClr>
                  </a:outerShdw>
                </a:effectLst>
              </a:rPr>
              <a:t>Monitoreo trimestral</a:t>
            </a:r>
            <a:endParaRPr lang="es-PY" sz="1600" dirty="0"/>
          </a:p>
        </p:txBody>
      </p:sp>
      <p:cxnSp>
        <p:nvCxnSpPr>
          <p:cNvPr id="10" name="Conector recto 9"/>
          <p:cNvCxnSpPr/>
          <p:nvPr/>
        </p:nvCxnSpPr>
        <p:spPr>
          <a:xfrm>
            <a:off x="1097280" y="1021080"/>
            <a:ext cx="10302240" cy="15240"/>
          </a:xfrm>
          <a:prstGeom prst="line">
            <a:avLst/>
          </a:prstGeom>
          <a:ln w="28575"/>
        </p:spPr>
        <p:style>
          <a:lnRef idx="3">
            <a:schemeClr val="accent5"/>
          </a:lnRef>
          <a:fillRef idx="0">
            <a:schemeClr val="accent5"/>
          </a:fillRef>
          <a:effectRef idx="2">
            <a:schemeClr val="accent5"/>
          </a:effectRef>
          <a:fontRef idx="minor">
            <a:schemeClr val="tx1"/>
          </a:fontRef>
        </p:style>
      </p:cxnSp>
      <p:pic>
        <p:nvPicPr>
          <p:cNvPr id="6" name="Imagen 5"/>
          <p:cNvPicPr>
            <a:picLocks noChangeAspect="1"/>
          </p:cNvPicPr>
          <p:nvPr/>
        </p:nvPicPr>
        <p:blipFill>
          <a:blip r:embed="rId2"/>
          <a:stretch>
            <a:fillRect/>
          </a:stretch>
        </p:blipFill>
        <p:spPr>
          <a:xfrm>
            <a:off x="1097280" y="1997142"/>
            <a:ext cx="8919221" cy="2286198"/>
          </a:xfrm>
          <a:prstGeom prst="rect">
            <a:avLst/>
          </a:prstGeom>
        </p:spPr>
      </p:pic>
      <p:pic>
        <p:nvPicPr>
          <p:cNvPr id="7" name="Imagen 6"/>
          <p:cNvPicPr>
            <a:picLocks noChangeAspect="1"/>
          </p:cNvPicPr>
          <p:nvPr/>
        </p:nvPicPr>
        <p:blipFill>
          <a:blip r:embed="rId3"/>
          <a:stretch>
            <a:fillRect/>
          </a:stretch>
        </p:blipFill>
        <p:spPr>
          <a:xfrm>
            <a:off x="1001092" y="2890284"/>
            <a:ext cx="2200847" cy="499915"/>
          </a:xfrm>
          <a:prstGeom prst="rect">
            <a:avLst/>
          </a:prstGeom>
        </p:spPr>
      </p:pic>
      <p:pic>
        <p:nvPicPr>
          <p:cNvPr id="9" name="Imagen 8"/>
          <p:cNvPicPr>
            <a:picLocks noChangeAspect="1"/>
          </p:cNvPicPr>
          <p:nvPr/>
        </p:nvPicPr>
        <p:blipFill>
          <a:blip r:embed="rId4"/>
          <a:stretch>
            <a:fillRect/>
          </a:stretch>
        </p:blipFill>
        <p:spPr>
          <a:xfrm>
            <a:off x="1097280" y="3330757"/>
            <a:ext cx="3407959" cy="932769"/>
          </a:xfrm>
          <a:prstGeom prst="rect">
            <a:avLst/>
          </a:prstGeom>
        </p:spPr>
      </p:pic>
      <p:sp>
        <p:nvSpPr>
          <p:cNvPr id="12" name="Rectángulo 11"/>
          <p:cNvSpPr/>
          <p:nvPr/>
        </p:nvSpPr>
        <p:spPr>
          <a:xfrm>
            <a:off x="1001092" y="4577947"/>
            <a:ext cx="10398428" cy="1754326"/>
          </a:xfrm>
          <a:prstGeom prst="rect">
            <a:avLst/>
          </a:prstGeom>
        </p:spPr>
        <p:txBody>
          <a:bodyPr wrap="square">
            <a:spAutoFit/>
          </a:bodyPr>
          <a:lstStyle/>
          <a:p>
            <a:pPr algn="just"/>
            <a:r>
              <a:rPr lang="es-PY" dirty="0" smtClean="0"/>
              <a:t>A esta Dirección General en </a:t>
            </a:r>
            <a:r>
              <a:rPr lang="es-PY" dirty="0"/>
              <a:t>el presente trimestre correspondió </a:t>
            </a:r>
            <a:r>
              <a:rPr lang="es-PY" dirty="0" smtClean="0"/>
              <a:t>desarrollar </a:t>
            </a:r>
            <a:r>
              <a:rPr lang="es-PY" dirty="0"/>
              <a:t>y ejecutar </a:t>
            </a:r>
            <a:r>
              <a:rPr lang="es-PY" dirty="0" smtClean="0"/>
              <a:t>6 </a:t>
            </a:r>
            <a:r>
              <a:rPr lang="es-PY" dirty="0"/>
              <a:t>Objetivos estratégicos y </a:t>
            </a:r>
            <a:r>
              <a:rPr lang="es-PY" dirty="0" smtClean="0"/>
              <a:t>15 líneas de </a:t>
            </a:r>
            <a:r>
              <a:rPr lang="es-PY" dirty="0"/>
              <a:t>acciones estratégicas. Como resultado del análisis de la ejecución del POA, esta dependencia cumplió con el </a:t>
            </a:r>
            <a:r>
              <a:rPr lang="es-PY" b="1" dirty="0"/>
              <a:t>100% de los objetivos aprobados en el PEI vigente</a:t>
            </a:r>
            <a:r>
              <a:rPr lang="es-PY" dirty="0"/>
              <a:t>, y la totalidad de las líneas de acciones traducidas en actividades respaldadas en documentos que evidencian el cumplimiento de la gestión. Por tanto, el resultado le corresponde el canal verde, un indicador superior al 80% como base referencial para medir la evaluación. </a:t>
            </a:r>
          </a:p>
        </p:txBody>
      </p:sp>
    </p:spTree>
    <p:extLst>
      <p:ext uri="{BB962C8B-B14F-4D97-AF65-F5344CB8AC3E}">
        <p14:creationId xmlns:p14="http://schemas.microsoft.com/office/powerpoint/2010/main" val="338912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97280" y="1167170"/>
            <a:ext cx="10439400" cy="5081230"/>
          </a:xfrm>
        </p:spPr>
        <p:txBody>
          <a:bodyPr>
            <a:normAutofit/>
          </a:bodyPr>
          <a:lstStyle/>
          <a:p>
            <a:pPr algn="just">
              <a:lnSpc>
                <a:spcPct val="115000"/>
              </a:lnSpc>
              <a:spcAft>
                <a:spcPts val="1000"/>
              </a:spcAft>
            </a:pPr>
            <a:r>
              <a:rPr lang="es-ES" sz="3600" b="1" dirty="0" smtClean="0">
                <a:latin typeface="Calibri" panose="020F0502020204030204" pitchFamily="34" charset="0"/>
                <a:ea typeface="Calibri" panose="020F0502020204030204" pitchFamily="34" charset="0"/>
              </a:rPr>
              <a:t>SECRETARÍA GENERAL</a:t>
            </a:r>
            <a:endParaRPr lang="es-ES" sz="3600" b="1" dirty="0" smtClean="0">
              <a:effectLst/>
              <a:latin typeface="Calibri" panose="020F0502020204030204" pitchFamily="34" charset="0"/>
              <a:ea typeface="Calibri" panose="020F0502020204030204" pitchFamily="34" charset="0"/>
            </a:endParaRPr>
          </a:p>
          <a:p>
            <a:endParaRPr lang="es-PY" sz="4000" dirty="0">
              <a:effectLst>
                <a:outerShdw blurRad="38100" dist="38100" dir="2700000" algn="tl">
                  <a:srgbClr val="000000">
                    <a:alpha val="43137"/>
                  </a:srgbClr>
                </a:outerShdw>
              </a:effectLst>
            </a:endParaRPr>
          </a:p>
        </p:txBody>
      </p:sp>
      <p:sp>
        <p:nvSpPr>
          <p:cNvPr id="8" name="CuadroTexto 7"/>
          <p:cNvSpPr txBox="1"/>
          <p:nvPr/>
        </p:nvSpPr>
        <p:spPr>
          <a:xfrm>
            <a:off x="1310640" y="243840"/>
            <a:ext cx="9982200" cy="584775"/>
          </a:xfrm>
          <a:prstGeom prst="rect">
            <a:avLst/>
          </a:prstGeom>
          <a:noFill/>
        </p:spPr>
        <p:txBody>
          <a:bodyPr wrap="square" rtlCol="0">
            <a:spAutoFit/>
          </a:bodyPr>
          <a:lstStyle/>
          <a:p>
            <a:r>
              <a:rPr lang="es-PY" sz="3200">
                <a:solidFill>
                  <a:prstClr val="black"/>
                </a:solidFill>
                <a:effectLst>
                  <a:outerShdw blurRad="38100" dist="38100" dir="2700000" algn="tl">
                    <a:srgbClr val="000000">
                      <a:alpha val="43137"/>
                    </a:srgbClr>
                  </a:outerShdw>
                </a:effectLst>
              </a:rPr>
              <a:t>Evaluación semestral de la gestión</a:t>
            </a:r>
            <a:endParaRPr lang="es-PY" sz="1600" dirty="0"/>
          </a:p>
        </p:txBody>
      </p:sp>
      <p:cxnSp>
        <p:nvCxnSpPr>
          <p:cNvPr id="10" name="Conector recto 9"/>
          <p:cNvCxnSpPr/>
          <p:nvPr/>
        </p:nvCxnSpPr>
        <p:spPr>
          <a:xfrm>
            <a:off x="1097280" y="1021080"/>
            <a:ext cx="10302240" cy="15240"/>
          </a:xfrm>
          <a:prstGeom prst="line">
            <a:avLst/>
          </a:prstGeom>
          <a:ln w="28575"/>
        </p:spPr>
        <p:style>
          <a:lnRef idx="3">
            <a:schemeClr val="accent5"/>
          </a:lnRef>
          <a:fillRef idx="0">
            <a:schemeClr val="accent5"/>
          </a:fillRef>
          <a:effectRef idx="2">
            <a:schemeClr val="accent5"/>
          </a:effectRef>
          <a:fontRef idx="minor">
            <a:schemeClr val="tx1"/>
          </a:fontRef>
        </p:style>
      </p:cxnSp>
      <p:sp>
        <p:nvSpPr>
          <p:cNvPr id="2" name="Rectángulo 1"/>
          <p:cNvSpPr/>
          <p:nvPr/>
        </p:nvSpPr>
        <p:spPr>
          <a:xfrm>
            <a:off x="1097280" y="1967352"/>
            <a:ext cx="10034337" cy="4801314"/>
          </a:xfrm>
          <a:prstGeom prst="rect">
            <a:avLst/>
          </a:prstGeom>
        </p:spPr>
        <p:txBody>
          <a:bodyPr wrap="square">
            <a:spAutoFit/>
          </a:bodyPr>
          <a:lstStyle/>
          <a:p>
            <a:r>
              <a:rPr lang="es-PY" sz="2400" b="1" dirty="0"/>
              <a:t>DIFICULTADES Y LECCIONES APRENDIDAS</a:t>
            </a:r>
          </a:p>
          <a:p>
            <a:endParaRPr lang="es-PY" sz="2400" b="1" dirty="0" smtClean="0"/>
          </a:p>
          <a:p>
            <a:pPr algn="just"/>
            <a:r>
              <a:rPr lang="es-PY" sz="2400" dirty="0"/>
              <a:t>Considerando la implementación de tecnología en el Institución se detecta cierta resistencia por parte de los funcionarios a la implementación del Sistema de Gestión Electrónica de Documentos Administrativos, lo cual en sus inicios, dificultó alcanzar los objetivos trazados, como ser la reducción del uso del papel y la celeridad de los procesos. Asimismo, devino necesario realizar ajustes constantes a los distintos sistemas electrónicos desarrollados para adecuarlos a los requerimientos operativos.</a:t>
            </a:r>
          </a:p>
          <a:p>
            <a:pPr algn="just"/>
            <a:r>
              <a:rPr lang="es-PY" sz="2400" dirty="0">
                <a:solidFill>
                  <a:schemeClr val="accent2">
                    <a:lumMod val="75000"/>
                  </a:schemeClr>
                </a:solidFill>
                <a:effectLst>
                  <a:outerShdw blurRad="38100" dist="38100" dir="2700000" algn="tl">
                    <a:srgbClr val="000000">
                      <a:alpha val="43137"/>
                    </a:srgbClr>
                  </a:outerShdw>
                </a:effectLst>
              </a:rPr>
              <a:t>Lección aprendida</a:t>
            </a:r>
            <a:r>
              <a:rPr lang="es-PY" sz="2400" dirty="0"/>
              <a:t>: </a:t>
            </a:r>
            <a:r>
              <a:rPr lang="es-PY" sz="2400" i="1" dirty="0"/>
              <a:t>mediante el uso correcto de la tecnología se logra el ahorro de insumos y recursos, asimismo, la agilización de las labores diarias de la Secretaría </a:t>
            </a:r>
            <a:r>
              <a:rPr lang="es-PY" sz="2400" i="1" dirty="0" smtClean="0"/>
              <a:t>General.</a:t>
            </a:r>
            <a:endParaRPr lang="es-PY" sz="2400" i="1" dirty="0"/>
          </a:p>
          <a:p>
            <a:endParaRPr lang="es-PY" b="1" dirty="0"/>
          </a:p>
        </p:txBody>
      </p:sp>
      <p:pic>
        <p:nvPicPr>
          <p:cNvPr id="4" name="Imagen 3"/>
          <p:cNvPicPr>
            <a:picLocks noChangeAspect="1"/>
          </p:cNvPicPr>
          <p:nvPr/>
        </p:nvPicPr>
        <p:blipFill>
          <a:blip r:embed="rId2"/>
          <a:stretch>
            <a:fillRect/>
          </a:stretch>
        </p:blipFill>
        <p:spPr>
          <a:xfrm>
            <a:off x="8408781" y="1156513"/>
            <a:ext cx="1725318" cy="1621677"/>
          </a:xfrm>
          <a:prstGeom prst="rect">
            <a:avLst/>
          </a:prstGeom>
        </p:spPr>
      </p:pic>
    </p:spTree>
    <p:extLst>
      <p:ext uri="{BB962C8B-B14F-4D97-AF65-F5344CB8AC3E}">
        <p14:creationId xmlns:p14="http://schemas.microsoft.com/office/powerpoint/2010/main" val="28043369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894412" y="1167170"/>
            <a:ext cx="10398428" cy="5081230"/>
          </a:xfrm>
        </p:spPr>
        <p:txBody>
          <a:bodyPr>
            <a:normAutofit/>
          </a:bodyPr>
          <a:lstStyle/>
          <a:p>
            <a:pPr algn="just">
              <a:lnSpc>
                <a:spcPct val="115000"/>
              </a:lnSpc>
              <a:spcAft>
                <a:spcPts val="1000"/>
              </a:spcAft>
            </a:pPr>
            <a:r>
              <a:rPr lang="es-ES" sz="3600" b="1" dirty="0" smtClean="0">
                <a:latin typeface="Calibri" panose="020F0502020204030204" pitchFamily="34" charset="0"/>
                <a:ea typeface="Calibri" panose="020F0502020204030204" pitchFamily="34" charset="0"/>
              </a:rPr>
              <a:t>DIRECCIÓN GENERAL DE TALENTO HUMANO</a:t>
            </a:r>
            <a:endParaRPr lang="es-ES" sz="3600" b="1" dirty="0" smtClean="0">
              <a:effectLst/>
              <a:latin typeface="Calibri" panose="020F0502020204030204" pitchFamily="34" charset="0"/>
              <a:ea typeface="Calibri" panose="020F0502020204030204" pitchFamily="34" charset="0"/>
            </a:endParaRPr>
          </a:p>
          <a:p>
            <a:endParaRPr lang="es-PY" sz="4000" dirty="0">
              <a:effectLst>
                <a:outerShdw blurRad="38100" dist="38100" dir="2700000" algn="tl">
                  <a:srgbClr val="000000">
                    <a:alpha val="43137"/>
                  </a:srgbClr>
                </a:outerShdw>
              </a:effectLst>
            </a:endParaRPr>
          </a:p>
        </p:txBody>
      </p:sp>
      <p:sp>
        <p:nvSpPr>
          <p:cNvPr id="8" name="CuadroTexto 7"/>
          <p:cNvSpPr txBox="1"/>
          <p:nvPr/>
        </p:nvSpPr>
        <p:spPr>
          <a:xfrm>
            <a:off x="1310640" y="243840"/>
            <a:ext cx="9982200" cy="584775"/>
          </a:xfrm>
          <a:prstGeom prst="rect">
            <a:avLst/>
          </a:prstGeom>
          <a:noFill/>
        </p:spPr>
        <p:txBody>
          <a:bodyPr wrap="square" rtlCol="0">
            <a:spAutoFit/>
          </a:bodyPr>
          <a:lstStyle/>
          <a:p>
            <a:r>
              <a:rPr lang="es-PY" sz="3200" dirty="0" smtClean="0">
                <a:solidFill>
                  <a:prstClr val="black"/>
                </a:solidFill>
                <a:effectLst>
                  <a:outerShdw blurRad="38100" dist="38100" dir="2700000" algn="tl">
                    <a:srgbClr val="000000">
                      <a:alpha val="43137"/>
                    </a:srgbClr>
                  </a:outerShdw>
                </a:effectLst>
              </a:rPr>
              <a:t>Monitoreo trimestral</a:t>
            </a:r>
            <a:endParaRPr lang="es-PY" sz="1600" dirty="0"/>
          </a:p>
        </p:txBody>
      </p:sp>
      <p:cxnSp>
        <p:nvCxnSpPr>
          <p:cNvPr id="10" name="Conector recto 9"/>
          <p:cNvCxnSpPr/>
          <p:nvPr/>
        </p:nvCxnSpPr>
        <p:spPr>
          <a:xfrm>
            <a:off x="1097280" y="1021080"/>
            <a:ext cx="10302240" cy="15240"/>
          </a:xfrm>
          <a:prstGeom prst="line">
            <a:avLst/>
          </a:prstGeom>
          <a:ln w="28575"/>
        </p:spPr>
        <p:style>
          <a:lnRef idx="3">
            <a:schemeClr val="accent5"/>
          </a:lnRef>
          <a:fillRef idx="0">
            <a:schemeClr val="accent5"/>
          </a:fillRef>
          <a:effectRef idx="2">
            <a:schemeClr val="accent5"/>
          </a:effectRef>
          <a:fontRef idx="minor">
            <a:schemeClr val="tx1"/>
          </a:fontRef>
        </p:style>
      </p:cxnSp>
      <p:pic>
        <p:nvPicPr>
          <p:cNvPr id="11" name="Imagen 10"/>
          <p:cNvPicPr>
            <a:picLocks noChangeAspect="1"/>
          </p:cNvPicPr>
          <p:nvPr/>
        </p:nvPicPr>
        <p:blipFill>
          <a:blip r:embed="rId2"/>
          <a:stretch>
            <a:fillRect/>
          </a:stretch>
        </p:blipFill>
        <p:spPr>
          <a:xfrm>
            <a:off x="1097280" y="2898048"/>
            <a:ext cx="2200847" cy="499915"/>
          </a:xfrm>
          <a:prstGeom prst="rect">
            <a:avLst/>
          </a:prstGeom>
        </p:spPr>
      </p:pic>
      <p:pic>
        <p:nvPicPr>
          <p:cNvPr id="9" name="Imagen 8"/>
          <p:cNvPicPr>
            <a:picLocks noChangeAspect="1"/>
          </p:cNvPicPr>
          <p:nvPr/>
        </p:nvPicPr>
        <p:blipFill>
          <a:blip r:embed="rId3"/>
          <a:stretch>
            <a:fillRect/>
          </a:stretch>
        </p:blipFill>
        <p:spPr>
          <a:xfrm>
            <a:off x="894412" y="3402412"/>
            <a:ext cx="3510815" cy="960812"/>
          </a:xfrm>
          <a:prstGeom prst="rect">
            <a:avLst/>
          </a:prstGeom>
        </p:spPr>
      </p:pic>
      <p:graphicFrame>
        <p:nvGraphicFramePr>
          <p:cNvPr id="5" name="Tabla 4"/>
          <p:cNvGraphicFramePr>
            <a:graphicFrameLocks noGrp="1"/>
          </p:cNvGraphicFramePr>
          <p:nvPr>
            <p:extLst>
              <p:ext uri="{D42A27DB-BD31-4B8C-83A1-F6EECF244321}">
                <p14:modId xmlns:p14="http://schemas.microsoft.com/office/powerpoint/2010/main" val="2255193405"/>
              </p:ext>
            </p:extLst>
          </p:nvPr>
        </p:nvGraphicFramePr>
        <p:xfrm>
          <a:off x="894412" y="1915474"/>
          <a:ext cx="8128000" cy="987159"/>
        </p:xfrm>
        <a:graphic>
          <a:graphicData uri="http://schemas.openxmlformats.org/drawingml/2006/table">
            <a:tbl>
              <a:tblPr firstRow="1" bandRow="1">
                <a:tableStyleId>{5C22544A-7EE6-4342-B048-85BDC9FD1C3A}</a:tableStyleId>
              </a:tblPr>
              <a:tblGrid>
                <a:gridCol w="4064000"/>
                <a:gridCol w="4064000"/>
              </a:tblGrid>
              <a:tr h="541793">
                <a:tc>
                  <a:txBody>
                    <a:bodyPr/>
                    <a:lstStyle/>
                    <a:p>
                      <a:r>
                        <a:rPr lang="es-PY" dirty="0" smtClean="0">
                          <a:latin typeface="Calibri" panose="020F0502020204030204" pitchFamily="34" charset="0"/>
                          <a:cs typeface="Calibri" panose="020F0502020204030204" pitchFamily="34" charset="0"/>
                        </a:rPr>
                        <a:t>VALORACIÓN</a:t>
                      </a:r>
                      <a:r>
                        <a:rPr lang="es-PY" baseline="0" dirty="0" smtClean="0">
                          <a:latin typeface="Calibri" panose="020F0502020204030204" pitchFamily="34" charset="0"/>
                          <a:cs typeface="Calibri" panose="020F0502020204030204" pitchFamily="34" charset="0"/>
                        </a:rPr>
                        <a:t> AVANCE</a:t>
                      </a:r>
                      <a:endParaRPr lang="es-PY" dirty="0">
                        <a:latin typeface="Calibri" panose="020F0502020204030204" pitchFamily="34" charset="0"/>
                        <a:cs typeface="Calibri" panose="020F0502020204030204" pitchFamily="34" charset="0"/>
                      </a:endParaRPr>
                    </a:p>
                  </a:txBody>
                  <a:tcPr/>
                </a:tc>
                <a:tc>
                  <a:txBody>
                    <a:bodyPr/>
                    <a:lstStyle/>
                    <a:p>
                      <a:r>
                        <a:rPr lang="es-PY" dirty="0" smtClean="0">
                          <a:latin typeface="Calibri" panose="020F0502020204030204" pitchFamily="34" charset="0"/>
                          <a:cs typeface="Calibri" panose="020F0502020204030204" pitchFamily="34" charset="0"/>
                        </a:rPr>
                        <a:t>RESULTADO</a:t>
                      </a:r>
                      <a:r>
                        <a:rPr lang="es-PY" baseline="0" dirty="0" smtClean="0">
                          <a:latin typeface="Calibri" panose="020F0502020204030204" pitchFamily="34" charset="0"/>
                          <a:cs typeface="Calibri" panose="020F0502020204030204" pitchFamily="34" charset="0"/>
                        </a:rPr>
                        <a:t> OBTENIDO</a:t>
                      </a:r>
                      <a:endParaRPr lang="es-PY" dirty="0">
                        <a:latin typeface="Calibri" panose="020F0502020204030204" pitchFamily="34" charset="0"/>
                        <a:cs typeface="Calibri" panose="020F0502020204030204" pitchFamily="34" charset="0"/>
                      </a:endParaRPr>
                    </a:p>
                  </a:txBody>
                  <a:tcPr/>
                </a:tc>
              </a:tr>
              <a:tr h="445366">
                <a:tc>
                  <a:txBody>
                    <a:bodyPr/>
                    <a:lstStyle/>
                    <a:p>
                      <a:pPr algn="ctr"/>
                      <a:r>
                        <a:rPr lang="es-PY" b="1" dirty="0" smtClean="0"/>
                        <a:t>75%</a:t>
                      </a:r>
                      <a:endParaRPr lang="es-PY" b="1" dirty="0"/>
                    </a:p>
                  </a:txBody>
                  <a:tcPr>
                    <a:solidFill>
                      <a:srgbClr val="FFFF00"/>
                    </a:solidFill>
                  </a:tcPr>
                </a:tc>
                <a:tc>
                  <a:txBody>
                    <a:bodyPr/>
                    <a:lstStyle/>
                    <a:p>
                      <a:pPr algn="ctr"/>
                      <a:r>
                        <a:rPr lang="es-PY" b="1" dirty="0" smtClean="0"/>
                        <a:t>INTERMEDIO</a:t>
                      </a:r>
                      <a:endParaRPr lang="es-PY" b="1" dirty="0"/>
                    </a:p>
                  </a:txBody>
                  <a:tcPr>
                    <a:solidFill>
                      <a:srgbClr val="FFFF00"/>
                    </a:solidFill>
                  </a:tcPr>
                </a:tc>
              </a:tr>
            </a:tbl>
          </a:graphicData>
        </a:graphic>
      </p:graphicFrame>
      <p:sp>
        <p:nvSpPr>
          <p:cNvPr id="6" name="CuadroTexto 5"/>
          <p:cNvSpPr txBox="1"/>
          <p:nvPr/>
        </p:nvSpPr>
        <p:spPr>
          <a:xfrm>
            <a:off x="777922" y="4494074"/>
            <a:ext cx="10795379" cy="1938992"/>
          </a:xfrm>
          <a:prstGeom prst="rect">
            <a:avLst/>
          </a:prstGeom>
          <a:noFill/>
        </p:spPr>
        <p:txBody>
          <a:bodyPr wrap="square" rtlCol="0">
            <a:spAutoFit/>
          </a:bodyPr>
          <a:lstStyle/>
          <a:p>
            <a:pPr algn="just"/>
            <a:r>
              <a:rPr lang="es-PY" sz="2000" dirty="0"/>
              <a:t>Las acciones estratégicas establecidas para ejecución durante el segundo trimestre por la DGTH, suman un total de </a:t>
            </a:r>
            <a:r>
              <a:rPr lang="es-PY" sz="2000" b="1" dirty="0"/>
              <a:t>4 acciones.</a:t>
            </a:r>
            <a:r>
              <a:rPr lang="es-PY" sz="2000" dirty="0"/>
              <a:t> 							</a:t>
            </a:r>
          </a:p>
          <a:p>
            <a:pPr algn="just"/>
            <a:r>
              <a:rPr lang="es-PY" sz="2000" b="1" dirty="0"/>
              <a:t>Se obtuvo un cumplimiento del 75% </a:t>
            </a:r>
            <a:r>
              <a:rPr lang="es-PY" sz="2000" dirty="0"/>
              <a:t>de ejecución de las acciones a ser ejecutadas durante el periodo de análisis. 								</a:t>
            </a:r>
          </a:p>
          <a:p>
            <a:pPr algn="just"/>
            <a:r>
              <a:rPr lang="es-PY" sz="2000" dirty="0"/>
              <a:t>Se visualiza que una acción no ha sido ejecutada al cierre del </a:t>
            </a:r>
            <a:r>
              <a:rPr lang="es-PY" sz="2000" dirty="0" smtClean="0"/>
              <a:t>semestre, </a:t>
            </a:r>
            <a:r>
              <a:rPr lang="es-PY" sz="2000" dirty="0"/>
              <a:t>sin embargo prevén ejecutarlo durante el siguiente semestre. Representa el 25% del total general programado.	</a:t>
            </a:r>
          </a:p>
        </p:txBody>
      </p:sp>
    </p:spTree>
    <p:extLst>
      <p:ext uri="{BB962C8B-B14F-4D97-AF65-F5344CB8AC3E}">
        <p14:creationId xmlns:p14="http://schemas.microsoft.com/office/powerpoint/2010/main" val="1248103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97280" y="1175906"/>
            <a:ext cx="10439400" cy="5081230"/>
          </a:xfrm>
        </p:spPr>
        <p:txBody>
          <a:bodyPr>
            <a:normAutofit/>
          </a:bodyPr>
          <a:lstStyle/>
          <a:p>
            <a:pPr algn="l"/>
            <a:r>
              <a:rPr lang="es-PY" sz="4000" dirty="0">
                <a:effectLst>
                  <a:outerShdw blurRad="38100" dist="38100" dir="2700000" algn="tl">
                    <a:srgbClr val="000000">
                      <a:alpha val="43137"/>
                    </a:srgbClr>
                  </a:outerShdw>
                </a:effectLst>
              </a:rPr>
              <a:t>DIRECCIÓN GENERAL DE TALENTO HUMANO</a:t>
            </a:r>
          </a:p>
          <a:p>
            <a:endParaRPr lang="es-PY" sz="4000" dirty="0">
              <a:effectLst>
                <a:outerShdw blurRad="38100" dist="38100" dir="2700000" algn="tl">
                  <a:srgbClr val="000000">
                    <a:alpha val="43137"/>
                  </a:srgbClr>
                </a:outerShdw>
              </a:effectLst>
            </a:endParaRPr>
          </a:p>
        </p:txBody>
      </p:sp>
      <p:sp>
        <p:nvSpPr>
          <p:cNvPr id="8" name="CuadroTexto 7"/>
          <p:cNvSpPr txBox="1"/>
          <p:nvPr/>
        </p:nvSpPr>
        <p:spPr>
          <a:xfrm>
            <a:off x="1310640" y="243840"/>
            <a:ext cx="9982200" cy="584775"/>
          </a:xfrm>
          <a:prstGeom prst="rect">
            <a:avLst/>
          </a:prstGeom>
          <a:noFill/>
        </p:spPr>
        <p:txBody>
          <a:bodyPr wrap="square" rtlCol="0">
            <a:spAutoFit/>
          </a:bodyPr>
          <a:lstStyle/>
          <a:p>
            <a:r>
              <a:rPr lang="es-PY" sz="3200">
                <a:solidFill>
                  <a:prstClr val="black"/>
                </a:solidFill>
                <a:effectLst>
                  <a:outerShdw blurRad="38100" dist="38100" dir="2700000" algn="tl">
                    <a:srgbClr val="000000">
                      <a:alpha val="43137"/>
                    </a:srgbClr>
                  </a:outerShdw>
                </a:effectLst>
              </a:rPr>
              <a:t>Evaluación semestral de la gestión</a:t>
            </a:r>
            <a:endParaRPr lang="es-PY" sz="1600" dirty="0"/>
          </a:p>
        </p:txBody>
      </p:sp>
      <p:cxnSp>
        <p:nvCxnSpPr>
          <p:cNvPr id="10" name="Conector recto 9"/>
          <p:cNvCxnSpPr/>
          <p:nvPr/>
        </p:nvCxnSpPr>
        <p:spPr>
          <a:xfrm>
            <a:off x="1097280" y="1021080"/>
            <a:ext cx="10302240" cy="15240"/>
          </a:xfrm>
          <a:prstGeom prst="line">
            <a:avLst/>
          </a:prstGeom>
          <a:ln w="28575"/>
        </p:spPr>
        <p:style>
          <a:lnRef idx="3">
            <a:schemeClr val="accent5"/>
          </a:lnRef>
          <a:fillRef idx="0">
            <a:schemeClr val="accent5"/>
          </a:fillRef>
          <a:effectRef idx="2">
            <a:schemeClr val="accent5"/>
          </a:effectRef>
          <a:fontRef idx="minor">
            <a:schemeClr val="tx1"/>
          </a:fontRef>
        </p:style>
      </p:cxnSp>
      <p:sp>
        <p:nvSpPr>
          <p:cNvPr id="2" name="Rectángulo 1"/>
          <p:cNvSpPr/>
          <p:nvPr/>
        </p:nvSpPr>
        <p:spPr>
          <a:xfrm>
            <a:off x="1097280" y="2457246"/>
            <a:ext cx="10439400" cy="3847207"/>
          </a:xfrm>
          <a:prstGeom prst="rect">
            <a:avLst/>
          </a:prstGeom>
        </p:spPr>
        <p:txBody>
          <a:bodyPr wrap="square">
            <a:spAutoFit/>
          </a:bodyPr>
          <a:lstStyle/>
          <a:p>
            <a:r>
              <a:rPr lang="es-PY" sz="2800" b="1" dirty="0"/>
              <a:t>DIFICULTADES Y LECCIONES APRENDIDAS</a:t>
            </a:r>
          </a:p>
          <a:p>
            <a:endParaRPr lang="es-PY" sz="2400" b="1" dirty="0" smtClean="0"/>
          </a:p>
          <a:p>
            <a:pPr algn="just"/>
            <a:r>
              <a:rPr lang="es-PY" sz="2800" dirty="0"/>
              <a:t>La principal dificultad que se verifica al momento de elaborar el Plan Anual de Capacitación, fue la falta de indicadores respecto a las necesidades de capacitación (debilidades en áreas específicas de la institución</a:t>
            </a:r>
            <a:r>
              <a:rPr lang="es-PY" sz="2800" dirty="0" smtClean="0"/>
              <a:t>)                                                                                                        </a:t>
            </a:r>
            <a:endParaRPr lang="es-PY" sz="2800" dirty="0"/>
          </a:p>
          <a:p>
            <a:pPr algn="just"/>
            <a:r>
              <a:rPr lang="es-PY" sz="2800" dirty="0"/>
              <a:t>Otra importante dificultad al momento de proceder a la Evaluación de Desempeño es la falta de procedimientos aprobados en cada área.</a:t>
            </a:r>
            <a:r>
              <a:rPr lang="es-PY" sz="2800" b="1" dirty="0"/>
              <a:t>	</a:t>
            </a:r>
          </a:p>
          <a:p>
            <a:endParaRPr lang="es-PY" sz="2400" b="1" dirty="0" smtClean="0"/>
          </a:p>
        </p:txBody>
      </p:sp>
      <p:pic>
        <p:nvPicPr>
          <p:cNvPr id="4" name="Imagen 3"/>
          <p:cNvPicPr>
            <a:picLocks noChangeAspect="1"/>
          </p:cNvPicPr>
          <p:nvPr/>
        </p:nvPicPr>
        <p:blipFill>
          <a:blip r:embed="rId2"/>
          <a:stretch>
            <a:fillRect/>
          </a:stretch>
        </p:blipFill>
        <p:spPr>
          <a:xfrm>
            <a:off x="8406165" y="1782884"/>
            <a:ext cx="1646048" cy="1547169"/>
          </a:xfrm>
          <a:prstGeom prst="rect">
            <a:avLst/>
          </a:prstGeom>
        </p:spPr>
      </p:pic>
    </p:spTree>
    <p:extLst>
      <p:ext uri="{BB962C8B-B14F-4D97-AF65-F5344CB8AC3E}">
        <p14:creationId xmlns:p14="http://schemas.microsoft.com/office/powerpoint/2010/main" val="18243031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97280" y="1036320"/>
            <a:ext cx="10302240" cy="5081230"/>
          </a:xfrm>
        </p:spPr>
        <p:txBody>
          <a:bodyPr>
            <a:normAutofit/>
          </a:bodyPr>
          <a:lstStyle/>
          <a:p>
            <a:pPr algn="just">
              <a:lnSpc>
                <a:spcPct val="115000"/>
              </a:lnSpc>
              <a:spcAft>
                <a:spcPts val="1000"/>
              </a:spcAft>
            </a:pPr>
            <a:r>
              <a:rPr lang="es-ES" sz="3600" b="1" dirty="0" smtClean="0">
                <a:latin typeface="Calibri" panose="020F0502020204030204" pitchFamily="34" charset="0"/>
                <a:ea typeface="Calibri" panose="020F0502020204030204" pitchFamily="34" charset="0"/>
              </a:rPr>
              <a:t>DIRECCIÓN GENERAL DE GABINETE</a:t>
            </a:r>
            <a:endParaRPr lang="es-ES" sz="3600" b="1" dirty="0" smtClean="0">
              <a:effectLst/>
              <a:latin typeface="Calibri" panose="020F0502020204030204" pitchFamily="34" charset="0"/>
              <a:ea typeface="Calibri" panose="020F0502020204030204" pitchFamily="34" charset="0"/>
            </a:endParaRPr>
          </a:p>
          <a:p>
            <a:endParaRPr lang="es-PY" sz="4000" dirty="0">
              <a:effectLst>
                <a:outerShdw blurRad="38100" dist="38100" dir="2700000" algn="tl">
                  <a:srgbClr val="000000">
                    <a:alpha val="43137"/>
                  </a:srgbClr>
                </a:outerShdw>
              </a:effectLst>
            </a:endParaRPr>
          </a:p>
        </p:txBody>
      </p:sp>
      <p:sp>
        <p:nvSpPr>
          <p:cNvPr id="8" name="CuadroTexto 7"/>
          <p:cNvSpPr txBox="1"/>
          <p:nvPr/>
        </p:nvSpPr>
        <p:spPr>
          <a:xfrm>
            <a:off x="1310640" y="243840"/>
            <a:ext cx="9982200" cy="584775"/>
          </a:xfrm>
          <a:prstGeom prst="rect">
            <a:avLst/>
          </a:prstGeom>
          <a:noFill/>
        </p:spPr>
        <p:txBody>
          <a:bodyPr wrap="square" rtlCol="0">
            <a:spAutoFit/>
          </a:bodyPr>
          <a:lstStyle/>
          <a:p>
            <a:r>
              <a:rPr lang="es-PY" sz="3200" dirty="0" smtClean="0">
                <a:solidFill>
                  <a:prstClr val="black"/>
                </a:solidFill>
                <a:effectLst>
                  <a:outerShdw blurRad="38100" dist="38100" dir="2700000" algn="tl">
                    <a:srgbClr val="000000">
                      <a:alpha val="43137"/>
                    </a:srgbClr>
                  </a:outerShdw>
                </a:effectLst>
              </a:rPr>
              <a:t>Monitoreo trimestral</a:t>
            </a:r>
            <a:endParaRPr lang="es-PY" sz="1600" dirty="0"/>
          </a:p>
        </p:txBody>
      </p:sp>
      <p:cxnSp>
        <p:nvCxnSpPr>
          <p:cNvPr id="10" name="Conector recto 9"/>
          <p:cNvCxnSpPr/>
          <p:nvPr/>
        </p:nvCxnSpPr>
        <p:spPr>
          <a:xfrm>
            <a:off x="1097280" y="1021080"/>
            <a:ext cx="10302240" cy="15240"/>
          </a:xfrm>
          <a:prstGeom prst="line">
            <a:avLst/>
          </a:prstGeom>
          <a:ln w="28575"/>
        </p:spPr>
        <p:style>
          <a:lnRef idx="3">
            <a:schemeClr val="accent5"/>
          </a:lnRef>
          <a:fillRef idx="0">
            <a:schemeClr val="accent5"/>
          </a:fillRef>
          <a:effectRef idx="2">
            <a:schemeClr val="accent5"/>
          </a:effectRef>
          <a:fontRef idx="minor">
            <a:schemeClr val="tx1"/>
          </a:fontRef>
        </p:style>
      </p:cxnSp>
      <p:graphicFrame>
        <p:nvGraphicFramePr>
          <p:cNvPr id="2" name="Tabla 1"/>
          <p:cNvGraphicFramePr>
            <a:graphicFrameLocks noGrp="1"/>
          </p:cNvGraphicFramePr>
          <p:nvPr>
            <p:extLst>
              <p:ext uri="{D42A27DB-BD31-4B8C-83A1-F6EECF244321}">
                <p14:modId xmlns:p14="http://schemas.microsoft.com/office/powerpoint/2010/main" val="970725048"/>
              </p:ext>
            </p:extLst>
          </p:nvPr>
        </p:nvGraphicFramePr>
        <p:xfrm>
          <a:off x="1097280" y="1768544"/>
          <a:ext cx="8880962" cy="2238070"/>
        </p:xfrm>
        <a:graphic>
          <a:graphicData uri="http://schemas.openxmlformats.org/drawingml/2006/table">
            <a:tbl>
              <a:tblPr firstRow="1" bandRow="1">
                <a:tableStyleId>{5C22544A-7EE6-4342-B048-85BDC9FD1C3A}</a:tableStyleId>
              </a:tblPr>
              <a:tblGrid>
                <a:gridCol w="4696925"/>
                <a:gridCol w="4184037"/>
              </a:tblGrid>
              <a:tr h="463715">
                <a:tc>
                  <a:txBody>
                    <a:bodyPr/>
                    <a:lstStyle/>
                    <a:p>
                      <a:r>
                        <a:rPr lang="es-PY" dirty="0" smtClean="0"/>
                        <a:t>VALORACIÓN AVANCE</a:t>
                      </a:r>
                      <a:endParaRPr lang="es-PY" dirty="0"/>
                    </a:p>
                  </a:txBody>
                  <a:tcPr/>
                </a:tc>
                <a:tc>
                  <a:txBody>
                    <a:bodyPr/>
                    <a:lstStyle/>
                    <a:p>
                      <a:r>
                        <a:rPr lang="es-PY" dirty="0" smtClean="0"/>
                        <a:t>RESULTADO OBTENIDO</a:t>
                      </a:r>
                      <a:endParaRPr lang="es-PY" dirty="0"/>
                    </a:p>
                  </a:txBody>
                  <a:tcPr/>
                </a:tc>
              </a:tr>
              <a:tr h="463715">
                <a:tc>
                  <a:txBody>
                    <a:bodyPr/>
                    <a:lstStyle/>
                    <a:p>
                      <a:pPr algn="ctr"/>
                      <a:r>
                        <a:rPr lang="es-PY" b="1" dirty="0" smtClean="0">
                          <a:solidFill>
                            <a:schemeClr val="bg1"/>
                          </a:solidFill>
                          <a:effectLst>
                            <a:outerShdw blurRad="38100" dist="38100" dir="2700000" algn="tl">
                              <a:srgbClr val="000000">
                                <a:alpha val="43137"/>
                              </a:srgbClr>
                            </a:outerShdw>
                          </a:effectLst>
                        </a:rPr>
                        <a:t>88 %</a:t>
                      </a:r>
                      <a:endParaRPr lang="es-PY" b="1" dirty="0">
                        <a:solidFill>
                          <a:schemeClr val="bg1"/>
                        </a:solidFill>
                        <a:effectLst>
                          <a:outerShdw blurRad="38100" dist="38100" dir="2700000" algn="tl">
                            <a:srgbClr val="000000">
                              <a:alpha val="43137"/>
                            </a:srgbClr>
                          </a:outerShdw>
                        </a:effectLst>
                      </a:endParaRPr>
                    </a:p>
                  </a:txBody>
                  <a:tcPr>
                    <a:solidFill>
                      <a:srgbClr val="00B050"/>
                    </a:solidFill>
                  </a:tcPr>
                </a:tc>
                <a:tc>
                  <a:txBody>
                    <a:bodyPr/>
                    <a:lstStyle/>
                    <a:p>
                      <a:pPr algn="ctr"/>
                      <a:r>
                        <a:rPr lang="es-PY" b="1" dirty="0" smtClean="0">
                          <a:solidFill>
                            <a:schemeClr val="bg1"/>
                          </a:solidFill>
                          <a:effectLst>
                            <a:outerShdw blurRad="38100" dist="38100" dir="2700000" algn="tl">
                              <a:srgbClr val="000000">
                                <a:alpha val="43137"/>
                              </a:srgbClr>
                            </a:outerShdw>
                          </a:effectLst>
                        </a:rPr>
                        <a:t>ADECUADO</a:t>
                      </a:r>
                      <a:endParaRPr lang="es-PY" b="1" dirty="0">
                        <a:solidFill>
                          <a:schemeClr val="bg1"/>
                        </a:solidFill>
                        <a:effectLst>
                          <a:outerShdw blurRad="38100" dist="38100" dir="2700000" algn="tl">
                            <a:srgbClr val="000000">
                              <a:alpha val="43137"/>
                            </a:srgbClr>
                          </a:outerShdw>
                        </a:effectLst>
                      </a:endParaRPr>
                    </a:p>
                  </a:txBody>
                  <a:tcPr>
                    <a:solidFill>
                      <a:srgbClr val="00B050"/>
                    </a:solidFill>
                  </a:tcPr>
                </a:tc>
              </a:tr>
              <a:tr h="800385">
                <a:tc gridSpan="2">
                  <a:txBody>
                    <a:bodyPr/>
                    <a:lstStyle/>
                    <a:p>
                      <a:endParaRPr lang="es-PY" sz="2000" i="1" dirty="0" smtClean="0"/>
                    </a:p>
                    <a:p>
                      <a:endParaRPr lang="es-PY" sz="2000" i="1" dirty="0" smtClean="0"/>
                    </a:p>
                    <a:p>
                      <a:endParaRPr lang="es-PY" sz="2000" i="1" dirty="0" smtClean="0"/>
                    </a:p>
                    <a:p>
                      <a:endParaRPr lang="es-PY" sz="2000" i="1" dirty="0" smtClean="0"/>
                    </a:p>
                  </a:txBody>
                  <a:tcPr/>
                </a:tc>
                <a:tc hMerge="1">
                  <a:txBody>
                    <a:bodyPr/>
                    <a:lstStyle/>
                    <a:p>
                      <a:endParaRPr lang="es-PY" dirty="0"/>
                    </a:p>
                  </a:txBody>
                  <a:tcPr/>
                </a:tc>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1475615355"/>
              </p:ext>
            </p:extLst>
          </p:nvPr>
        </p:nvGraphicFramePr>
        <p:xfrm>
          <a:off x="1097280" y="3056022"/>
          <a:ext cx="3369644" cy="973921"/>
        </p:xfrm>
        <a:graphic>
          <a:graphicData uri="http://schemas.openxmlformats.org/drawingml/2006/table">
            <a:tbl>
              <a:tblPr firstRow="1" bandRow="1">
                <a:tableStyleId>{21E4AEA4-8DFA-4A89-87EB-49C32662AFE0}</a:tableStyleId>
              </a:tblPr>
              <a:tblGrid>
                <a:gridCol w="1213407"/>
                <a:gridCol w="980108"/>
                <a:gridCol w="1176129"/>
              </a:tblGrid>
              <a:tr h="342418">
                <a:tc>
                  <a:txBody>
                    <a:bodyPr/>
                    <a:lstStyle/>
                    <a:p>
                      <a:r>
                        <a:rPr lang="es-PY" sz="1200" b="1" dirty="0" smtClean="0"/>
                        <a:t>Verde</a:t>
                      </a:r>
                      <a:endParaRPr lang="es-PY" sz="1200" b="1" dirty="0"/>
                    </a:p>
                  </a:txBody>
                  <a:tcPr>
                    <a:solidFill>
                      <a:srgbClr val="00B050"/>
                    </a:solidFill>
                  </a:tcPr>
                </a:tc>
                <a:tc>
                  <a:txBody>
                    <a:bodyPr/>
                    <a:lstStyle/>
                    <a:p>
                      <a:pPr algn="ctr"/>
                      <a:r>
                        <a:rPr lang="es-PY" sz="1200" dirty="0" smtClean="0">
                          <a:solidFill>
                            <a:schemeClr val="tx1"/>
                          </a:solidFill>
                        </a:rPr>
                        <a:t>&gt;</a:t>
                      </a:r>
                      <a:r>
                        <a:rPr lang="es-PY" sz="1200" baseline="0" dirty="0" smtClean="0">
                          <a:solidFill>
                            <a:schemeClr val="tx1"/>
                          </a:solidFill>
                        </a:rPr>
                        <a:t> 80%</a:t>
                      </a:r>
                      <a:endParaRPr lang="es-PY" sz="1200" dirty="0">
                        <a:solidFill>
                          <a:schemeClr val="tx1"/>
                        </a:solidFill>
                      </a:endParaRPr>
                    </a:p>
                  </a:txBody>
                  <a:tcPr>
                    <a:solidFill>
                      <a:schemeClr val="bg1"/>
                    </a:solidFill>
                  </a:tcPr>
                </a:tc>
                <a:tc>
                  <a:txBody>
                    <a:bodyPr/>
                    <a:lstStyle/>
                    <a:p>
                      <a:r>
                        <a:rPr lang="es-PY" sz="1200" dirty="0" smtClean="0"/>
                        <a:t>ADECUADO</a:t>
                      </a:r>
                      <a:endParaRPr lang="es-PY" sz="1200" dirty="0"/>
                    </a:p>
                  </a:txBody>
                  <a:tcPr>
                    <a:solidFill>
                      <a:srgbClr val="00B050"/>
                    </a:solidFill>
                  </a:tcPr>
                </a:tc>
              </a:tr>
              <a:tr h="274512">
                <a:tc>
                  <a:txBody>
                    <a:bodyPr/>
                    <a:lstStyle/>
                    <a:p>
                      <a:r>
                        <a:rPr lang="es-PY" sz="1200" b="1" dirty="0" smtClean="0"/>
                        <a:t>Amarillo</a:t>
                      </a:r>
                      <a:endParaRPr lang="es-PY" sz="1200" b="1" dirty="0"/>
                    </a:p>
                  </a:txBody>
                  <a:tcPr>
                    <a:solidFill>
                      <a:srgbClr val="FFFF00"/>
                    </a:solidFill>
                  </a:tcPr>
                </a:tc>
                <a:tc>
                  <a:txBody>
                    <a:bodyPr/>
                    <a:lstStyle/>
                    <a:p>
                      <a:pPr algn="ctr"/>
                      <a:r>
                        <a:rPr lang="es-PY" sz="1200" dirty="0" smtClean="0">
                          <a:solidFill>
                            <a:schemeClr val="tx1"/>
                          </a:solidFill>
                        </a:rPr>
                        <a:t>60-80%</a:t>
                      </a:r>
                      <a:endParaRPr lang="es-PY" sz="1200" dirty="0">
                        <a:solidFill>
                          <a:schemeClr val="tx1"/>
                        </a:solidFill>
                      </a:endParaRPr>
                    </a:p>
                  </a:txBody>
                  <a:tcPr>
                    <a:solidFill>
                      <a:schemeClr val="bg1"/>
                    </a:solidFill>
                  </a:tcPr>
                </a:tc>
                <a:tc>
                  <a:txBody>
                    <a:bodyPr/>
                    <a:lstStyle/>
                    <a:p>
                      <a:r>
                        <a:rPr lang="es-PY" sz="1200" dirty="0" smtClean="0"/>
                        <a:t>INTERMEDIO</a:t>
                      </a:r>
                      <a:endParaRPr lang="es-PY" sz="1200" dirty="0"/>
                    </a:p>
                  </a:txBody>
                  <a:tcPr>
                    <a:solidFill>
                      <a:srgbClr val="FFFF00"/>
                    </a:solidFill>
                  </a:tcPr>
                </a:tc>
              </a:tr>
              <a:tr h="356991">
                <a:tc>
                  <a:txBody>
                    <a:bodyPr/>
                    <a:lstStyle/>
                    <a:p>
                      <a:r>
                        <a:rPr lang="es-PY" sz="1200" b="1" dirty="0" smtClean="0"/>
                        <a:t>Rojo</a:t>
                      </a:r>
                      <a:endParaRPr lang="es-PY" sz="1200" b="1" dirty="0"/>
                    </a:p>
                  </a:txBody>
                  <a:tcPr>
                    <a:solidFill>
                      <a:srgbClr val="FF0000"/>
                    </a:solidFill>
                  </a:tcPr>
                </a:tc>
                <a:tc>
                  <a:txBody>
                    <a:bodyPr/>
                    <a:lstStyle/>
                    <a:p>
                      <a:pPr algn="ctr"/>
                      <a:r>
                        <a:rPr lang="es-PY" sz="1200" dirty="0" smtClean="0">
                          <a:solidFill>
                            <a:schemeClr val="tx1"/>
                          </a:solidFill>
                        </a:rPr>
                        <a:t>&lt;60%</a:t>
                      </a:r>
                      <a:endParaRPr lang="es-PY" sz="1200" dirty="0">
                        <a:solidFill>
                          <a:schemeClr val="tx1"/>
                        </a:solidFill>
                      </a:endParaRPr>
                    </a:p>
                  </a:txBody>
                  <a:tcPr>
                    <a:solidFill>
                      <a:schemeClr val="bg1"/>
                    </a:solidFill>
                  </a:tcPr>
                </a:tc>
                <a:tc>
                  <a:txBody>
                    <a:bodyPr/>
                    <a:lstStyle/>
                    <a:p>
                      <a:r>
                        <a:rPr lang="es-PY" sz="1200" dirty="0" smtClean="0"/>
                        <a:t>INSUFICIENTE</a:t>
                      </a:r>
                      <a:endParaRPr lang="es-PY" sz="1200" dirty="0"/>
                    </a:p>
                  </a:txBody>
                  <a:tcPr>
                    <a:solidFill>
                      <a:srgbClr val="FF0000"/>
                    </a:solidFill>
                  </a:tcPr>
                </a:tc>
              </a:tr>
            </a:tbl>
          </a:graphicData>
        </a:graphic>
      </p:graphicFrame>
      <p:sp>
        <p:nvSpPr>
          <p:cNvPr id="5" name="CuadroTexto 4"/>
          <p:cNvSpPr txBox="1"/>
          <p:nvPr/>
        </p:nvSpPr>
        <p:spPr>
          <a:xfrm>
            <a:off x="1097280" y="2707106"/>
            <a:ext cx="2148840" cy="369332"/>
          </a:xfrm>
          <a:prstGeom prst="rect">
            <a:avLst/>
          </a:prstGeom>
          <a:noFill/>
        </p:spPr>
        <p:txBody>
          <a:bodyPr wrap="square" rtlCol="0">
            <a:spAutoFit/>
          </a:bodyPr>
          <a:lstStyle/>
          <a:p>
            <a:r>
              <a:rPr lang="es-PY" b="1" dirty="0" smtClean="0"/>
              <a:t>Referencia</a:t>
            </a:r>
            <a:endParaRPr lang="es-PY" b="1" dirty="0"/>
          </a:p>
        </p:txBody>
      </p:sp>
      <p:sp>
        <p:nvSpPr>
          <p:cNvPr id="6" name="CuadroTexto 5"/>
          <p:cNvSpPr txBox="1"/>
          <p:nvPr/>
        </p:nvSpPr>
        <p:spPr>
          <a:xfrm>
            <a:off x="915603" y="4155420"/>
            <a:ext cx="10665594" cy="2862322"/>
          </a:xfrm>
          <a:prstGeom prst="rect">
            <a:avLst/>
          </a:prstGeom>
          <a:noFill/>
        </p:spPr>
        <p:txBody>
          <a:bodyPr wrap="square" rtlCol="0">
            <a:spAutoFit/>
          </a:bodyPr>
          <a:lstStyle/>
          <a:p>
            <a:pPr algn="just"/>
            <a:r>
              <a:rPr lang="es-PY" dirty="0"/>
              <a:t>Se logró un cumplimiento del 88% de las acciones previstas para este periodo de análisis. Se visualiza que las acciones correspondientes a procedimientos de MECIP se desarrollarían a partir del mapa de procesos aprobado por Resolución JEM/DGG/SG N° 407/2022 "Por la cual se actualiza el Mapa de Procesos del JEM" que conforme al Formato N° 9- Formato de Trabajo – MECIP, la caracterización de los procesos/subprocesos están previstas su implementación hasta noviembre 2022, inclusive</a:t>
            </a:r>
            <a:r>
              <a:rPr lang="es-PY" dirty="0" smtClean="0"/>
              <a:t>.</a:t>
            </a:r>
          </a:p>
          <a:p>
            <a:pPr algn="just"/>
            <a:r>
              <a:rPr lang="es-PY" dirty="0"/>
              <a:t>Se visualiza que el Mapa de Riesgos de Corrupción se encuentra pendiente de revisión y actualización, se prevé reunión de trabajo con SENAC durante la 2da quincena de </a:t>
            </a:r>
            <a:r>
              <a:rPr lang="es-PY" dirty="0" smtClean="0"/>
              <a:t>agosto.</a:t>
            </a:r>
          </a:p>
          <a:p>
            <a:pPr algn="just"/>
            <a:r>
              <a:rPr lang="es-PY" dirty="0"/>
              <a:t>Por tanto, el resultado le corresponde el canal verde, un indicador superior al 80% como base referencial para medir la evaluación. </a:t>
            </a:r>
          </a:p>
          <a:p>
            <a:pPr algn="just"/>
            <a:endParaRPr lang="es-PY" dirty="0"/>
          </a:p>
        </p:txBody>
      </p:sp>
    </p:spTree>
    <p:extLst>
      <p:ext uri="{BB962C8B-B14F-4D97-AF65-F5344CB8AC3E}">
        <p14:creationId xmlns:p14="http://schemas.microsoft.com/office/powerpoint/2010/main" val="2005039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915603" y="1228784"/>
            <a:ext cx="10483917" cy="5019615"/>
          </a:xfrm>
        </p:spPr>
        <p:txBody>
          <a:bodyPr>
            <a:normAutofit/>
          </a:bodyPr>
          <a:lstStyle/>
          <a:p>
            <a:pPr algn="just">
              <a:lnSpc>
                <a:spcPct val="115000"/>
              </a:lnSpc>
              <a:spcAft>
                <a:spcPts val="1000"/>
              </a:spcAft>
            </a:pPr>
            <a:r>
              <a:rPr lang="es-ES" sz="3600" b="1" dirty="0" smtClean="0">
                <a:latin typeface="Calibri" panose="020F0502020204030204" pitchFamily="34" charset="0"/>
                <a:ea typeface="Calibri" panose="020F0502020204030204" pitchFamily="34" charset="0"/>
              </a:rPr>
              <a:t>DIRECCIÓN GENERAL DE GABINETE</a:t>
            </a:r>
            <a:endParaRPr lang="es-ES" sz="3600" b="1" dirty="0" smtClean="0">
              <a:effectLst/>
              <a:latin typeface="Calibri" panose="020F0502020204030204" pitchFamily="34" charset="0"/>
              <a:ea typeface="Calibri" panose="020F0502020204030204" pitchFamily="34" charset="0"/>
            </a:endParaRPr>
          </a:p>
          <a:p>
            <a:endParaRPr lang="es-PY" sz="4000" dirty="0">
              <a:effectLst>
                <a:outerShdw blurRad="38100" dist="38100" dir="2700000" algn="tl">
                  <a:srgbClr val="000000">
                    <a:alpha val="43137"/>
                  </a:srgbClr>
                </a:outerShdw>
              </a:effectLst>
            </a:endParaRPr>
          </a:p>
        </p:txBody>
      </p:sp>
      <p:sp>
        <p:nvSpPr>
          <p:cNvPr id="8" name="CuadroTexto 7"/>
          <p:cNvSpPr txBox="1"/>
          <p:nvPr/>
        </p:nvSpPr>
        <p:spPr>
          <a:xfrm>
            <a:off x="1310640" y="243840"/>
            <a:ext cx="9982200" cy="584775"/>
          </a:xfrm>
          <a:prstGeom prst="rect">
            <a:avLst/>
          </a:prstGeom>
          <a:noFill/>
        </p:spPr>
        <p:txBody>
          <a:bodyPr wrap="square" rtlCol="0">
            <a:spAutoFit/>
          </a:bodyPr>
          <a:lstStyle/>
          <a:p>
            <a:r>
              <a:rPr lang="es-PY" sz="3200">
                <a:solidFill>
                  <a:prstClr val="black"/>
                </a:solidFill>
                <a:effectLst>
                  <a:outerShdw blurRad="38100" dist="38100" dir="2700000" algn="tl">
                    <a:srgbClr val="000000">
                      <a:alpha val="43137"/>
                    </a:srgbClr>
                  </a:outerShdw>
                </a:effectLst>
              </a:rPr>
              <a:t>Evaluación semestral de la gestión</a:t>
            </a:r>
            <a:endParaRPr lang="es-PY" sz="1600" dirty="0"/>
          </a:p>
        </p:txBody>
      </p:sp>
      <p:cxnSp>
        <p:nvCxnSpPr>
          <p:cNvPr id="10" name="Conector recto 9"/>
          <p:cNvCxnSpPr/>
          <p:nvPr/>
        </p:nvCxnSpPr>
        <p:spPr>
          <a:xfrm>
            <a:off x="1097280" y="1021080"/>
            <a:ext cx="10302240" cy="15240"/>
          </a:xfrm>
          <a:prstGeom prst="line">
            <a:avLst/>
          </a:prstGeom>
          <a:ln w="28575"/>
        </p:spPr>
        <p:style>
          <a:lnRef idx="3">
            <a:schemeClr val="accent5"/>
          </a:lnRef>
          <a:fillRef idx="0">
            <a:schemeClr val="accent5"/>
          </a:fillRef>
          <a:effectRef idx="2">
            <a:schemeClr val="accent5"/>
          </a:effectRef>
          <a:fontRef idx="minor">
            <a:schemeClr val="tx1"/>
          </a:fontRef>
        </p:style>
      </p:cxnSp>
      <p:sp>
        <p:nvSpPr>
          <p:cNvPr id="6" name="CuadroTexto 5"/>
          <p:cNvSpPr txBox="1"/>
          <p:nvPr/>
        </p:nvSpPr>
        <p:spPr>
          <a:xfrm>
            <a:off x="915603" y="2146146"/>
            <a:ext cx="10665594" cy="4062651"/>
          </a:xfrm>
          <a:prstGeom prst="rect">
            <a:avLst/>
          </a:prstGeom>
          <a:noFill/>
        </p:spPr>
        <p:txBody>
          <a:bodyPr wrap="square" rtlCol="0">
            <a:spAutoFit/>
          </a:bodyPr>
          <a:lstStyle/>
          <a:p>
            <a:pPr algn="just"/>
            <a:r>
              <a:rPr lang="es-PY" sz="2400" b="1" dirty="0" smtClean="0"/>
              <a:t>DIFICULTADES Y LECCIONES APRENDIDAS</a:t>
            </a:r>
          </a:p>
          <a:p>
            <a:pPr algn="just"/>
            <a:endParaRPr lang="es-PY" sz="2400" dirty="0" smtClean="0"/>
          </a:p>
          <a:p>
            <a:pPr algn="just"/>
            <a:r>
              <a:rPr lang="es-PY" sz="2400" dirty="0" smtClean="0"/>
              <a:t>Simplificar </a:t>
            </a:r>
            <a:r>
              <a:rPr lang="es-PY" sz="2400" dirty="0"/>
              <a:t>el acceso a los datos de otras unidades de apoyo o misional, a los efectos de poner a disposición de grupos de interés.</a:t>
            </a:r>
          </a:p>
          <a:p>
            <a:pPr algn="just"/>
            <a:r>
              <a:rPr lang="es-PY" sz="2400" dirty="0"/>
              <a:t>Si bien se está realizando esfuerzos significativos para mejorar el control del cumplimiento de objetivos, metas institucionales y la comunicación interna, aún existen oportunidades de mejorar en forma permanente, las herramientas que permiten automatizar y sistematizar con mayor fluidez. </a:t>
            </a:r>
          </a:p>
          <a:p>
            <a:pPr algn="just"/>
            <a:r>
              <a:rPr lang="es-PY" sz="2400" dirty="0"/>
              <a:t>El cotejo de datos a ser informados y en la provisión oportuna de datos que sirven de insumos para la elaboración de informes estadísticos.</a:t>
            </a:r>
          </a:p>
          <a:p>
            <a:pPr algn="just"/>
            <a:endParaRPr lang="es-PY" dirty="0" smtClean="0"/>
          </a:p>
        </p:txBody>
      </p:sp>
      <p:pic>
        <p:nvPicPr>
          <p:cNvPr id="2" name="Imagen 1"/>
          <p:cNvPicPr>
            <a:picLocks noChangeAspect="1"/>
          </p:cNvPicPr>
          <p:nvPr/>
        </p:nvPicPr>
        <p:blipFill>
          <a:blip r:embed="rId2"/>
          <a:stretch>
            <a:fillRect/>
          </a:stretch>
        </p:blipFill>
        <p:spPr>
          <a:xfrm>
            <a:off x="8181078" y="1239076"/>
            <a:ext cx="1725318" cy="1621677"/>
          </a:xfrm>
          <a:prstGeom prst="rect">
            <a:avLst/>
          </a:prstGeom>
        </p:spPr>
      </p:pic>
    </p:spTree>
    <p:extLst>
      <p:ext uri="{BB962C8B-B14F-4D97-AF65-F5344CB8AC3E}">
        <p14:creationId xmlns:p14="http://schemas.microsoft.com/office/powerpoint/2010/main" val="9919428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a:stretch>
            <a:fillRect/>
          </a:stretch>
        </p:blipFill>
        <p:spPr>
          <a:xfrm>
            <a:off x="976001" y="456030"/>
            <a:ext cx="3718882" cy="1085182"/>
          </a:xfrm>
          <a:prstGeom prst="rect">
            <a:avLst/>
          </a:prstGeom>
        </p:spPr>
      </p:pic>
      <p:sp>
        <p:nvSpPr>
          <p:cNvPr id="4" name="Subtítulo 2"/>
          <p:cNvSpPr txBox="1">
            <a:spLocks/>
          </p:cNvSpPr>
          <p:nvPr/>
        </p:nvSpPr>
        <p:spPr>
          <a:xfrm>
            <a:off x="1086954" y="2747488"/>
            <a:ext cx="10070275" cy="165576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PY" sz="3600" i="1" dirty="0" smtClean="0">
                <a:effectLst>
                  <a:outerShdw blurRad="38100" dist="38100" dir="2700000" algn="tl">
                    <a:srgbClr val="000000">
                      <a:alpha val="43137"/>
                    </a:srgbClr>
                  </a:outerShdw>
                </a:effectLst>
              </a:rPr>
              <a:t>Muchas gracias por su colaboración en el desarrollo de esta importante actividad de control</a:t>
            </a:r>
            <a:endParaRPr lang="es-PY" sz="3600" i="1" dirty="0">
              <a:effectLst>
                <a:outerShdw blurRad="38100" dist="38100" dir="2700000" algn="tl">
                  <a:srgbClr val="000000">
                    <a:alpha val="43137"/>
                  </a:srgbClr>
                </a:outerShdw>
              </a:effectLst>
            </a:endParaRPr>
          </a:p>
        </p:txBody>
      </p:sp>
      <p:pic>
        <p:nvPicPr>
          <p:cNvPr id="2" name="Imagen 1"/>
          <p:cNvPicPr>
            <a:picLocks noChangeAspect="1"/>
          </p:cNvPicPr>
          <p:nvPr/>
        </p:nvPicPr>
        <p:blipFill>
          <a:blip r:embed="rId3"/>
          <a:stretch>
            <a:fillRect/>
          </a:stretch>
        </p:blipFill>
        <p:spPr>
          <a:xfrm>
            <a:off x="4694883" y="4066689"/>
            <a:ext cx="1881770" cy="1652019"/>
          </a:xfrm>
          <a:prstGeom prst="rect">
            <a:avLst/>
          </a:prstGeom>
        </p:spPr>
      </p:pic>
      <p:sp>
        <p:nvSpPr>
          <p:cNvPr id="7" name="Subtítulo 2"/>
          <p:cNvSpPr txBox="1">
            <a:spLocks/>
          </p:cNvSpPr>
          <p:nvPr/>
        </p:nvSpPr>
        <p:spPr>
          <a:xfrm>
            <a:off x="7410734" y="4833130"/>
            <a:ext cx="3971497" cy="114394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PY" sz="3200" i="1" dirty="0" smtClean="0">
                <a:solidFill>
                  <a:schemeClr val="accent4">
                    <a:lumMod val="75000"/>
                  </a:schemeClr>
                </a:solidFill>
                <a:effectLst>
                  <a:outerShdw blurRad="38100" dist="38100" dir="2700000" algn="tl">
                    <a:srgbClr val="000000">
                      <a:alpha val="43137"/>
                    </a:srgbClr>
                  </a:outerShdw>
                </a:effectLst>
                <a:latin typeface="Bell MT" panose="02020503060305020303" pitchFamily="18" charset="0"/>
              </a:rPr>
              <a:t>¡Cerramos el primer semestre del año!</a:t>
            </a:r>
            <a:endParaRPr lang="es-PY" sz="3200" i="1" dirty="0">
              <a:solidFill>
                <a:schemeClr val="accent4">
                  <a:lumMod val="75000"/>
                </a:schemeClr>
              </a:solidFill>
              <a:effectLst>
                <a:outerShdw blurRad="38100" dist="38100" dir="2700000" algn="tl">
                  <a:srgbClr val="000000">
                    <a:alpha val="43137"/>
                  </a:srgbClr>
                </a:outerShdw>
              </a:effectLst>
              <a:latin typeface="Bell MT" panose="02020503060305020303" pitchFamily="18" charset="0"/>
            </a:endParaRPr>
          </a:p>
        </p:txBody>
      </p:sp>
    </p:spTree>
    <p:extLst>
      <p:ext uri="{BB962C8B-B14F-4D97-AF65-F5344CB8AC3E}">
        <p14:creationId xmlns:p14="http://schemas.microsoft.com/office/powerpoint/2010/main" val="2760134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nodeType="clickEffect">
                                  <p:stCondLst>
                                    <p:cond delay="0"/>
                                  </p:stCondLst>
                                  <p:iterate type="wd">
                                    <p:tmPct val="10000"/>
                                  </p:iterate>
                                  <p:childTnLst>
                                    <p:animClr clrSpc="hsl" dir="cw">
                                      <p:cBhvr override="childStyle">
                                        <p:cTn id="6" dur="500" fill="hold"/>
                                        <p:tgtEl>
                                          <p:spTgt spid="4">
                                            <p:txEl>
                                              <p:pRg st="0" end="0"/>
                                            </p:txEl>
                                          </p:spTgt>
                                        </p:tgtEl>
                                        <p:attrNameLst>
                                          <p:attrName>style.color</p:attrName>
                                        </p:attrNameLst>
                                      </p:cBhvr>
                                      <p:by>
                                        <p:hsl h="0" s="-12549" l="-25098"/>
                                      </p:by>
                                    </p:animClr>
                                    <p:animClr clrSpc="hsl" dir="cw">
                                      <p:cBhvr>
                                        <p:cTn id="7" dur="500" fill="hold"/>
                                        <p:tgtEl>
                                          <p:spTgt spid="4">
                                            <p:txEl>
                                              <p:pRg st="0" end="0"/>
                                            </p:txEl>
                                          </p:spTgt>
                                        </p:tgtEl>
                                        <p:attrNameLst>
                                          <p:attrName>fillcolor</p:attrName>
                                        </p:attrNameLst>
                                      </p:cBhvr>
                                      <p:by>
                                        <p:hsl h="0" s="-12549" l="-25098"/>
                                      </p:by>
                                    </p:animClr>
                                    <p:animClr clrSpc="hsl" dir="cw">
                                      <p:cBhvr>
                                        <p:cTn id="8" dur="500" fill="hold"/>
                                        <p:tgtEl>
                                          <p:spTgt spid="4">
                                            <p:txEl>
                                              <p:pRg st="0" end="0"/>
                                            </p:txEl>
                                          </p:spTgt>
                                        </p:tgtEl>
                                        <p:attrNameLst>
                                          <p:attrName>stroke.color</p:attrName>
                                        </p:attrNameLst>
                                      </p:cBhvr>
                                      <p:by>
                                        <p:hsl h="0" s="-12549" l="-25098"/>
                                      </p:by>
                                    </p:animClr>
                                    <p:set>
                                      <p:cBhvr>
                                        <p:cTn id="9" dur="500" fill="hold"/>
                                        <p:tgtEl>
                                          <p:spTgt spid="4">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4" presetClass="emph" presetSubtype="0" fill="hold" nodeType="clickEffect">
                                  <p:stCondLst>
                                    <p:cond delay="0"/>
                                  </p:stCondLst>
                                  <p:iterate type="wd">
                                    <p:tmPct val="10000"/>
                                  </p:iterate>
                                  <p:childTnLst>
                                    <p:animClr clrSpc="hsl" dir="cw">
                                      <p:cBhvr override="childStyle">
                                        <p:cTn id="13" dur="500" fill="hold"/>
                                        <p:tgtEl>
                                          <p:spTgt spid="7">
                                            <p:txEl>
                                              <p:pRg st="0" end="0"/>
                                            </p:txEl>
                                          </p:spTgt>
                                        </p:tgtEl>
                                        <p:attrNameLst>
                                          <p:attrName>style.color</p:attrName>
                                        </p:attrNameLst>
                                      </p:cBhvr>
                                      <p:by>
                                        <p:hsl h="0" s="-12549" l="-25098"/>
                                      </p:by>
                                    </p:animClr>
                                    <p:animClr clrSpc="hsl" dir="cw">
                                      <p:cBhvr>
                                        <p:cTn id="14" dur="500" fill="hold"/>
                                        <p:tgtEl>
                                          <p:spTgt spid="7">
                                            <p:txEl>
                                              <p:pRg st="0" end="0"/>
                                            </p:txEl>
                                          </p:spTgt>
                                        </p:tgtEl>
                                        <p:attrNameLst>
                                          <p:attrName>fillcolor</p:attrName>
                                        </p:attrNameLst>
                                      </p:cBhvr>
                                      <p:by>
                                        <p:hsl h="0" s="-12549" l="-25098"/>
                                      </p:by>
                                    </p:animClr>
                                    <p:animClr clrSpc="hsl" dir="cw">
                                      <p:cBhvr>
                                        <p:cTn id="15" dur="500" fill="hold"/>
                                        <p:tgtEl>
                                          <p:spTgt spid="7">
                                            <p:txEl>
                                              <p:pRg st="0" end="0"/>
                                            </p:txEl>
                                          </p:spTgt>
                                        </p:tgtEl>
                                        <p:attrNameLst>
                                          <p:attrName>stroke.color</p:attrName>
                                        </p:attrNameLst>
                                      </p:cBhvr>
                                      <p:by>
                                        <p:hsl h="0" s="-12549" l="-25098"/>
                                      </p:by>
                                    </p:animClr>
                                    <p:set>
                                      <p:cBhvr>
                                        <p:cTn id="16" dur="500" fill="hold"/>
                                        <p:tgtEl>
                                          <p:spTgt spid="7">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878774" y="1167170"/>
            <a:ext cx="10414066" cy="5081230"/>
          </a:xfrm>
        </p:spPr>
        <p:txBody>
          <a:bodyPr>
            <a:normAutofit/>
          </a:bodyPr>
          <a:lstStyle/>
          <a:p>
            <a:pPr algn="l">
              <a:lnSpc>
                <a:spcPct val="115000"/>
              </a:lnSpc>
              <a:spcAft>
                <a:spcPts val="1000"/>
              </a:spcAft>
            </a:pPr>
            <a:r>
              <a:rPr lang="es-ES" sz="3200" b="1" dirty="0" smtClean="0">
                <a:latin typeface="Calibri" panose="020F0502020204030204" pitchFamily="34" charset="0"/>
                <a:ea typeface="Calibri" panose="020F0502020204030204" pitchFamily="34" charset="0"/>
              </a:rPr>
              <a:t>DIRECCIÓN </a:t>
            </a:r>
            <a:r>
              <a:rPr lang="es-ES" sz="3200" b="1" dirty="0" smtClean="0">
                <a:latin typeface="Calibri" panose="020F0502020204030204" pitchFamily="34" charset="0"/>
                <a:ea typeface="Calibri" panose="020F0502020204030204" pitchFamily="34" charset="0"/>
              </a:rPr>
              <a:t>EJECUTIVA</a:t>
            </a:r>
            <a:endParaRPr lang="es-ES" sz="3200" b="1" dirty="0" smtClean="0">
              <a:effectLst/>
              <a:latin typeface="Calibri" panose="020F0502020204030204" pitchFamily="34" charset="0"/>
              <a:ea typeface="Calibri" panose="020F0502020204030204" pitchFamily="34" charset="0"/>
            </a:endParaRPr>
          </a:p>
          <a:p>
            <a:endParaRPr lang="es-PY" sz="4000" dirty="0">
              <a:effectLst>
                <a:outerShdw blurRad="38100" dist="38100" dir="2700000" algn="tl">
                  <a:srgbClr val="000000">
                    <a:alpha val="43137"/>
                  </a:srgbClr>
                </a:outerShdw>
              </a:effectLst>
            </a:endParaRPr>
          </a:p>
        </p:txBody>
      </p:sp>
      <p:sp>
        <p:nvSpPr>
          <p:cNvPr id="8" name="CuadroTexto 7"/>
          <p:cNvSpPr txBox="1"/>
          <p:nvPr/>
        </p:nvSpPr>
        <p:spPr>
          <a:xfrm>
            <a:off x="1310640" y="243840"/>
            <a:ext cx="9982200" cy="584775"/>
          </a:xfrm>
          <a:prstGeom prst="rect">
            <a:avLst/>
          </a:prstGeom>
          <a:noFill/>
        </p:spPr>
        <p:txBody>
          <a:bodyPr wrap="square" rtlCol="0">
            <a:spAutoFit/>
          </a:bodyPr>
          <a:lstStyle/>
          <a:p>
            <a:r>
              <a:rPr lang="es-PY" sz="3200" dirty="0" smtClean="0">
                <a:solidFill>
                  <a:prstClr val="black"/>
                </a:solidFill>
                <a:effectLst>
                  <a:outerShdw blurRad="38100" dist="38100" dir="2700000" algn="tl">
                    <a:srgbClr val="000000">
                      <a:alpha val="43137"/>
                    </a:srgbClr>
                  </a:outerShdw>
                </a:effectLst>
              </a:rPr>
              <a:t>Monitoreo trimestral</a:t>
            </a:r>
            <a:endParaRPr lang="es-PY" sz="1600" dirty="0"/>
          </a:p>
        </p:txBody>
      </p:sp>
      <p:cxnSp>
        <p:nvCxnSpPr>
          <p:cNvPr id="10" name="Conector recto 9"/>
          <p:cNvCxnSpPr/>
          <p:nvPr/>
        </p:nvCxnSpPr>
        <p:spPr>
          <a:xfrm>
            <a:off x="1097280" y="1021080"/>
            <a:ext cx="10302240" cy="15240"/>
          </a:xfrm>
          <a:prstGeom prst="line">
            <a:avLst/>
          </a:prstGeom>
          <a:ln w="28575"/>
        </p:spPr>
        <p:style>
          <a:lnRef idx="3">
            <a:schemeClr val="accent5"/>
          </a:lnRef>
          <a:fillRef idx="0">
            <a:schemeClr val="accent5"/>
          </a:fillRef>
          <a:effectRef idx="2">
            <a:schemeClr val="accent5"/>
          </a:effectRef>
          <a:fontRef idx="minor">
            <a:schemeClr val="tx1"/>
          </a:fontRef>
        </p:style>
      </p:cxnSp>
      <p:pic>
        <p:nvPicPr>
          <p:cNvPr id="7" name="Imagen 6"/>
          <p:cNvPicPr>
            <a:picLocks noChangeAspect="1"/>
          </p:cNvPicPr>
          <p:nvPr/>
        </p:nvPicPr>
        <p:blipFill>
          <a:blip r:embed="rId2"/>
          <a:stretch>
            <a:fillRect/>
          </a:stretch>
        </p:blipFill>
        <p:spPr>
          <a:xfrm>
            <a:off x="824638" y="2922992"/>
            <a:ext cx="2200847" cy="499915"/>
          </a:xfrm>
          <a:prstGeom prst="rect">
            <a:avLst/>
          </a:prstGeom>
        </p:spPr>
      </p:pic>
      <p:pic>
        <p:nvPicPr>
          <p:cNvPr id="9" name="Imagen 8"/>
          <p:cNvPicPr>
            <a:picLocks noChangeAspect="1"/>
          </p:cNvPicPr>
          <p:nvPr/>
        </p:nvPicPr>
        <p:blipFill>
          <a:blip r:embed="rId3"/>
          <a:stretch>
            <a:fillRect/>
          </a:stretch>
        </p:blipFill>
        <p:spPr>
          <a:xfrm>
            <a:off x="878774" y="3422907"/>
            <a:ext cx="3802408" cy="1094502"/>
          </a:xfrm>
          <a:prstGeom prst="rect">
            <a:avLst/>
          </a:prstGeom>
        </p:spPr>
      </p:pic>
      <p:graphicFrame>
        <p:nvGraphicFramePr>
          <p:cNvPr id="12" name="Tabla 11"/>
          <p:cNvGraphicFramePr>
            <a:graphicFrameLocks noGrp="1"/>
          </p:cNvGraphicFramePr>
          <p:nvPr>
            <p:extLst>
              <p:ext uri="{D42A27DB-BD31-4B8C-83A1-F6EECF244321}">
                <p14:modId xmlns:p14="http://schemas.microsoft.com/office/powerpoint/2010/main" val="1901146998"/>
              </p:ext>
            </p:extLst>
          </p:nvPr>
        </p:nvGraphicFramePr>
        <p:xfrm>
          <a:off x="878774" y="1935833"/>
          <a:ext cx="8128000" cy="987159"/>
        </p:xfrm>
        <a:graphic>
          <a:graphicData uri="http://schemas.openxmlformats.org/drawingml/2006/table">
            <a:tbl>
              <a:tblPr firstRow="1" bandRow="1">
                <a:tableStyleId>{5C22544A-7EE6-4342-B048-85BDC9FD1C3A}</a:tableStyleId>
              </a:tblPr>
              <a:tblGrid>
                <a:gridCol w="4064000"/>
                <a:gridCol w="4064000"/>
              </a:tblGrid>
              <a:tr h="541793">
                <a:tc>
                  <a:txBody>
                    <a:bodyPr/>
                    <a:lstStyle/>
                    <a:p>
                      <a:r>
                        <a:rPr lang="es-PY" dirty="0" smtClean="0">
                          <a:latin typeface="Calibri" panose="020F0502020204030204" pitchFamily="34" charset="0"/>
                          <a:cs typeface="Calibri" panose="020F0502020204030204" pitchFamily="34" charset="0"/>
                        </a:rPr>
                        <a:t>VALORACIÓN</a:t>
                      </a:r>
                      <a:r>
                        <a:rPr lang="es-PY" baseline="0" dirty="0" smtClean="0">
                          <a:latin typeface="Calibri" panose="020F0502020204030204" pitchFamily="34" charset="0"/>
                          <a:cs typeface="Calibri" panose="020F0502020204030204" pitchFamily="34" charset="0"/>
                        </a:rPr>
                        <a:t> AVANCE</a:t>
                      </a:r>
                      <a:endParaRPr lang="es-PY" dirty="0">
                        <a:latin typeface="Calibri" panose="020F0502020204030204" pitchFamily="34" charset="0"/>
                        <a:cs typeface="Calibri" panose="020F0502020204030204" pitchFamily="34" charset="0"/>
                      </a:endParaRPr>
                    </a:p>
                  </a:txBody>
                  <a:tcPr/>
                </a:tc>
                <a:tc>
                  <a:txBody>
                    <a:bodyPr/>
                    <a:lstStyle/>
                    <a:p>
                      <a:r>
                        <a:rPr lang="es-PY" dirty="0" smtClean="0">
                          <a:latin typeface="Calibri" panose="020F0502020204030204" pitchFamily="34" charset="0"/>
                          <a:cs typeface="Calibri" panose="020F0502020204030204" pitchFamily="34" charset="0"/>
                        </a:rPr>
                        <a:t>RESULTADO</a:t>
                      </a:r>
                      <a:r>
                        <a:rPr lang="es-PY" baseline="0" dirty="0" smtClean="0">
                          <a:latin typeface="Calibri" panose="020F0502020204030204" pitchFamily="34" charset="0"/>
                          <a:cs typeface="Calibri" panose="020F0502020204030204" pitchFamily="34" charset="0"/>
                        </a:rPr>
                        <a:t> OBTENIDO</a:t>
                      </a:r>
                      <a:endParaRPr lang="es-PY" dirty="0">
                        <a:latin typeface="Calibri" panose="020F0502020204030204" pitchFamily="34" charset="0"/>
                        <a:cs typeface="Calibri" panose="020F0502020204030204" pitchFamily="34" charset="0"/>
                      </a:endParaRPr>
                    </a:p>
                  </a:txBody>
                  <a:tcPr/>
                </a:tc>
              </a:tr>
              <a:tr h="445366">
                <a:tc>
                  <a:txBody>
                    <a:bodyPr/>
                    <a:lstStyle/>
                    <a:p>
                      <a:pPr algn="ctr"/>
                      <a:r>
                        <a:rPr lang="es-PY" b="1" dirty="0" smtClean="0">
                          <a:solidFill>
                            <a:schemeClr val="bg1"/>
                          </a:solidFill>
                        </a:rPr>
                        <a:t>100%</a:t>
                      </a:r>
                      <a:endParaRPr lang="es-PY" b="1" dirty="0">
                        <a:solidFill>
                          <a:schemeClr val="bg1"/>
                        </a:solidFill>
                      </a:endParaRPr>
                    </a:p>
                  </a:txBody>
                  <a:tcPr>
                    <a:solidFill>
                      <a:srgbClr val="00B050"/>
                    </a:solidFill>
                  </a:tcPr>
                </a:tc>
                <a:tc>
                  <a:txBody>
                    <a:bodyPr/>
                    <a:lstStyle/>
                    <a:p>
                      <a:pPr algn="ctr"/>
                      <a:r>
                        <a:rPr lang="es-PY" b="1" dirty="0" smtClean="0">
                          <a:solidFill>
                            <a:schemeClr val="bg1"/>
                          </a:solidFill>
                        </a:rPr>
                        <a:t>ADECUADO</a:t>
                      </a:r>
                      <a:endParaRPr lang="es-PY" b="1" dirty="0">
                        <a:solidFill>
                          <a:schemeClr val="bg1"/>
                        </a:solidFill>
                      </a:endParaRPr>
                    </a:p>
                  </a:txBody>
                  <a:tcPr>
                    <a:solidFill>
                      <a:srgbClr val="00B050"/>
                    </a:solidFill>
                  </a:tcPr>
                </a:tc>
              </a:tr>
            </a:tbl>
          </a:graphicData>
        </a:graphic>
      </p:graphicFrame>
      <p:sp>
        <p:nvSpPr>
          <p:cNvPr id="4" name="CuadroTexto 3"/>
          <p:cNvSpPr txBox="1"/>
          <p:nvPr/>
        </p:nvSpPr>
        <p:spPr>
          <a:xfrm>
            <a:off x="636256" y="4517409"/>
            <a:ext cx="10899102" cy="1877437"/>
          </a:xfrm>
          <a:prstGeom prst="rect">
            <a:avLst/>
          </a:prstGeom>
          <a:noFill/>
        </p:spPr>
        <p:txBody>
          <a:bodyPr wrap="square" rtlCol="0">
            <a:spAutoFit/>
          </a:bodyPr>
          <a:lstStyle/>
          <a:p>
            <a:pPr algn="just"/>
            <a:r>
              <a:rPr lang="es-PY" dirty="0"/>
              <a:t>						</a:t>
            </a:r>
          </a:p>
          <a:p>
            <a:pPr algn="just"/>
            <a:r>
              <a:rPr lang="es-PY" sz="2000" dirty="0"/>
              <a:t>En el presente trimestre correspondió a la Dirección </a:t>
            </a:r>
            <a:r>
              <a:rPr lang="es-PY" sz="2000" dirty="0" smtClean="0"/>
              <a:t>Ejecutiva dependiente de la Presidencia, </a:t>
            </a:r>
            <a:r>
              <a:rPr lang="es-PY" sz="2000" dirty="0"/>
              <a:t>desarrollar y ejecutar </a:t>
            </a:r>
            <a:r>
              <a:rPr lang="es-PY" sz="2000" b="1" dirty="0" smtClean="0"/>
              <a:t>6 </a:t>
            </a:r>
            <a:r>
              <a:rPr lang="es-PY" sz="2000" b="1" dirty="0"/>
              <a:t>Objetivos estratégicos </a:t>
            </a:r>
            <a:r>
              <a:rPr lang="es-PY" sz="2000" dirty="0" smtClean="0"/>
              <a:t>y </a:t>
            </a:r>
            <a:r>
              <a:rPr lang="es-PY" sz="2000" b="1" dirty="0" smtClean="0"/>
              <a:t>11 </a:t>
            </a:r>
            <a:r>
              <a:rPr lang="es-PY" sz="2000" b="1" dirty="0"/>
              <a:t>líneas de acciones estratégicas</a:t>
            </a:r>
            <a:r>
              <a:rPr lang="es-PY" sz="2000" dirty="0"/>
              <a:t>. Como resultado del análisis de la ejecución del POA, esta dependencia </a:t>
            </a:r>
            <a:r>
              <a:rPr lang="es-PY" sz="2000" b="1" dirty="0" smtClean="0"/>
              <a:t>logró </a:t>
            </a:r>
            <a:r>
              <a:rPr lang="es-PY" sz="2000" b="1" dirty="0"/>
              <a:t>un cumplimiento del 100% de las acciones </a:t>
            </a:r>
            <a:r>
              <a:rPr lang="es-PY" sz="2000" b="1" dirty="0" smtClean="0"/>
              <a:t>programadas </a:t>
            </a:r>
            <a:r>
              <a:rPr lang="es-PY" sz="2000" b="1" dirty="0"/>
              <a:t>para el para el segundo trimestre.	</a:t>
            </a:r>
          </a:p>
          <a:p>
            <a:pPr algn="just"/>
            <a:r>
              <a:rPr lang="es-PY" dirty="0"/>
              <a:t>	</a:t>
            </a:r>
          </a:p>
        </p:txBody>
      </p:sp>
    </p:spTree>
    <p:extLst>
      <p:ext uri="{BB962C8B-B14F-4D97-AF65-F5344CB8AC3E}">
        <p14:creationId xmlns:p14="http://schemas.microsoft.com/office/powerpoint/2010/main" val="603868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97280" y="1175906"/>
            <a:ext cx="10439400" cy="5081230"/>
          </a:xfrm>
        </p:spPr>
        <p:txBody>
          <a:bodyPr>
            <a:normAutofit/>
          </a:bodyPr>
          <a:lstStyle/>
          <a:p>
            <a:pPr algn="l"/>
            <a:endParaRPr lang="es-PY" sz="3200" dirty="0" smtClean="0">
              <a:effectLst>
                <a:outerShdw blurRad="38100" dist="38100" dir="2700000" algn="tl">
                  <a:srgbClr val="000000">
                    <a:alpha val="43137"/>
                  </a:srgbClr>
                </a:outerShdw>
              </a:effectLst>
            </a:endParaRPr>
          </a:p>
          <a:p>
            <a:pPr algn="l"/>
            <a:r>
              <a:rPr lang="es-PY" sz="3200" dirty="0" smtClean="0">
                <a:effectLst>
                  <a:outerShdw blurRad="38100" dist="38100" dir="2700000" algn="tl">
                    <a:srgbClr val="000000">
                      <a:alpha val="43137"/>
                    </a:srgbClr>
                  </a:outerShdw>
                </a:effectLst>
              </a:rPr>
              <a:t>DIRECCIÓN EJECUTIVA</a:t>
            </a:r>
            <a:endParaRPr lang="es-PY" sz="3200" dirty="0">
              <a:effectLst>
                <a:outerShdw blurRad="38100" dist="38100" dir="2700000" algn="tl">
                  <a:srgbClr val="000000">
                    <a:alpha val="43137"/>
                  </a:srgbClr>
                </a:outerShdw>
              </a:effectLst>
            </a:endParaRPr>
          </a:p>
          <a:p>
            <a:endParaRPr lang="es-PY" sz="4000" dirty="0">
              <a:effectLst>
                <a:outerShdw blurRad="38100" dist="38100" dir="2700000" algn="tl">
                  <a:srgbClr val="000000">
                    <a:alpha val="43137"/>
                  </a:srgbClr>
                </a:outerShdw>
              </a:effectLst>
            </a:endParaRPr>
          </a:p>
        </p:txBody>
      </p:sp>
      <p:sp>
        <p:nvSpPr>
          <p:cNvPr id="8" name="CuadroTexto 7"/>
          <p:cNvSpPr txBox="1"/>
          <p:nvPr/>
        </p:nvSpPr>
        <p:spPr>
          <a:xfrm>
            <a:off x="1310640" y="243840"/>
            <a:ext cx="9982200" cy="584775"/>
          </a:xfrm>
          <a:prstGeom prst="rect">
            <a:avLst/>
          </a:prstGeom>
          <a:noFill/>
        </p:spPr>
        <p:txBody>
          <a:bodyPr wrap="square" rtlCol="0">
            <a:spAutoFit/>
          </a:bodyPr>
          <a:lstStyle/>
          <a:p>
            <a:r>
              <a:rPr lang="es-PY" sz="3200" dirty="0">
                <a:solidFill>
                  <a:prstClr val="black"/>
                </a:solidFill>
                <a:effectLst>
                  <a:outerShdw blurRad="38100" dist="38100" dir="2700000" algn="tl">
                    <a:srgbClr val="000000">
                      <a:alpha val="43137"/>
                    </a:srgbClr>
                  </a:outerShdw>
                </a:effectLst>
              </a:rPr>
              <a:t>Evaluación semestral de la </a:t>
            </a:r>
            <a:r>
              <a:rPr lang="es-PY" sz="3200" dirty="0" smtClean="0">
                <a:solidFill>
                  <a:prstClr val="black"/>
                </a:solidFill>
                <a:effectLst>
                  <a:outerShdw blurRad="38100" dist="38100" dir="2700000" algn="tl">
                    <a:srgbClr val="000000">
                      <a:alpha val="43137"/>
                    </a:srgbClr>
                  </a:outerShdw>
                </a:effectLst>
              </a:rPr>
              <a:t>gestión</a:t>
            </a:r>
            <a:endParaRPr lang="es-PY" sz="1600" dirty="0"/>
          </a:p>
        </p:txBody>
      </p:sp>
      <p:cxnSp>
        <p:nvCxnSpPr>
          <p:cNvPr id="10" name="Conector recto 9"/>
          <p:cNvCxnSpPr/>
          <p:nvPr/>
        </p:nvCxnSpPr>
        <p:spPr>
          <a:xfrm>
            <a:off x="1097280" y="1021080"/>
            <a:ext cx="10302240" cy="15240"/>
          </a:xfrm>
          <a:prstGeom prst="line">
            <a:avLst/>
          </a:prstGeom>
          <a:ln w="28575"/>
        </p:spPr>
        <p:style>
          <a:lnRef idx="3">
            <a:schemeClr val="accent5"/>
          </a:lnRef>
          <a:fillRef idx="0">
            <a:schemeClr val="accent5"/>
          </a:fillRef>
          <a:effectRef idx="2">
            <a:schemeClr val="accent5"/>
          </a:effectRef>
          <a:fontRef idx="minor">
            <a:schemeClr val="tx1"/>
          </a:fontRef>
        </p:style>
      </p:cxnSp>
      <p:sp>
        <p:nvSpPr>
          <p:cNvPr id="2" name="Rectángulo 1"/>
          <p:cNvSpPr/>
          <p:nvPr/>
        </p:nvSpPr>
        <p:spPr>
          <a:xfrm>
            <a:off x="1097280" y="1979042"/>
            <a:ext cx="10439400" cy="4278094"/>
          </a:xfrm>
          <a:prstGeom prst="rect">
            <a:avLst/>
          </a:prstGeom>
        </p:spPr>
        <p:txBody>
          <a:bodyPr wrap="square">
            <a:spAutoFit/>
          </a:bodyPr>
          <a:lstStyle/>
          <a:p>
            <a:endParaRPr lang="es-PY" sz="2800" b="1" dirty="0" smtClean="0"/>
          </a:p>
          <a:p>
            <a:r>
              <a:rPr lang="es-PY" sz="2800" b="1" dirty="0" smtClean="0"/>
              <a:t>DIFICULTADES </a:t>
            </a:r>
            <a:r>
              <a:rPr lang="es-PY" sz="2800" b="1" dirty="0"/>
              <a:t>Y LECCIONES APRENDIDAS</a:t>
            </a:r>
          </a:p>
          <a:p>
            <a:pPr algn="just"/>
            <a:endParaRPr lang="es-PY" sz="2400" dirty="0" smtClean="0"/>
          </a:p>
          <a:p>
            <a:pPr algn="just"/>
            <a:r>
              <a:rPr lang="es-PY" sz="2400" dirty="0" smtClean="0"/>
              <a:t>Equipos </a:t>
            </a:r>
            <a:r>
              <a:rPr lang="es-PY" sz="2400" dirty="0"/>
              <a:t>informáticos limitados.</a:t>
            </a:r>
          </a:p>
          <a:p>
            <a:pPr algn="just"/>
            <a:r>
              <a:rPr lang="es-PY" sz="2400" dirty="0"/>
              <a:t>Importancia de comunicación interna entre los funcionarios dependientes de la Dirección para la distribución adecuada de los trabajos asignados.</a:t>
            </a:r>
          </a:p>
          <a:p>
            <a:pPr algn="just"/>
            <a:r>
              <a:rPr lang="es-PY" sz="2400" dirty="0"/>
              <a:t>Mantener control y registro ordenado y diario de los documentos de la Dirección Ejecutiva y Presidencia.</a:t>
            </a:r>
          </a:p>
          <a:p>
            <a:pPr algn="just"/>
            <a:r>
              <a:rPr lang="es-PY" sz="2400" dirty="0"/>
              <a:t>Seguimiento a las documentaciones ingresadas a través del Sistema Administrativo Documental del JEM.</a:t>
            </a:r>
          </a:p>
          <a:p>
            <a:pPr algn="just"/>
            <a:r>
              <a:rPr lang="es-PY" sz="2400" dirty="0"/>
              <a:t>Documentar cada gestión realizada por la Dirección Ejecutiva y sus dependencias</a:t>
            </a:r>
            <a:r>
              <a:rPr lang="es-PY" sz="2400" dirty="0" smtClean="0"/>
              <a:t>.</a:t>
            </a:r>
            <a:endParaRPr lang="es-PY" sz="2400" dirty="0"/>
          </a:p>
        </p:txBody>
      </p:sp>
      <p:pic>
        <p:nvPicPr>
          <p:cNvPr id="4" name="Imagen 3"/>
          <p:cNvPicPr>
            <a:picLocks noChangeAspect="1"/>
          </p:cNvPicPr>
          <p:nvPr/>
        </p:nvPicPr>
        <p:blipFill>
          <a:blip r:embed="rId2"/>
          <a:stretch>
            <a:fillRect/>
          </a:stretch>
        </p:blipFill>
        <p:spPr>
          <a:xfrm>
            <a:off x="8228746" y="1558962"/>
            <a:ext cx="1646048" cy="1547169"/>
          </a:xfrm>
          <a:prstGeom prst="rect">
            <a:avLst/>
          </a:prstGeom>
        </p:spPr>
      </p:pic>
    </p:spTree>
    <p:extLst>
      <p:ext uri="{BB962C8B-B14F-4D97-AF65-F5344CB8AC3E}">
        <p14:creationId xmlns:p14="http://schemas.microsoft.com/office/powerpoint/2010/main" val="1258675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97280" y="1167170"/>
            <a:ext cx="10195560" cy="5081230"/>
          </a:xfrm>
        </p:spPr>
        <p:txBody>
          <a:bodyPr>
            <a:normAutofit/>
          </a:bodyPr>
          <a:lstStyle/>
          <a:p>
            <a:pPr algn="just">
              <a:lnSpc>
                <a:spcPct val="115000"/>
              </a:lnSpc>
              <a:spcAft>
                <a:spcPts val="1000"/>
              </a:spcAft>
            </a:pPr>
            <a:r>
              <a:rPr lang="es-ES" sz="3600" b="1" dirty="0" smtClean="0">
                <a:latin typeface="Calibri" panose="020F0502020204030204" pitchFamily="34" charset="0"/>
                <a:ea typeface="Calibri" panose="020F0502020204030204" pitchFamily="34" charset="0"/>
              </a:rPr>
              <a:t>DIRECCIÓN DE AUDITORÍA </a:t>
            </a:r>
            <a:endParaRPr lang="es-ES" sz="3600" b="1" dirty="0" smtClean="0">
              <a:effectLst/>
              <a:latin typeface="Calibri" panose="020F0502020204030204" pitchFamily="34" charset="0"/>
              <a:ea typeface="Calibri" panose="020F0502020204030204" pitchFamily="34" charset="0"/>
            </a:endParaRPr>
          </a:p>
          <a:p>
            <a:endParaRPr lang="es-PY" sz="4000" dirty="0">
              <a:effectLst>
                <a:outerShdw blurRad="38100" dist="38100" dir="2700000" algn="tl">
                  <a:srgbClr val="000000">
                    <a:alpha val="43137"/>
                  </a:srgbClr>
                </a:outerShdw>
              </a:effectLst>
            </a:endParaRPr>
          </a:p>
        </p:txBody>
      </p:sp>
      <p:sp>
        <p:nvSpPr>
          <p:cNvPr id="8" name="CuadroTexto 7"/>
          <p:cNvSpPr txBox="1"/>
          <p:nvPr/>
        </p:nvSpPr>
        <p:spPr>
          <a:xfrm>
            <a:off x="1310640" y="243840"/>
            <a:ext cx="9982200" cy="584775"/>
          </a:xfrm>
          <a:prstGeom prst="rect">
            <a:avLst/>
          </a:prstGeom>
          <a:noFill/>
        </p:spPr>
        <p:txBody>
          <a:bodyPr wrap="square" rtlCol="0">
            <a:spAutoFit/>
          </a:bodyPr>
          <a:lstStyle/>
          <a:p>
            <a:r>
              <a:rPr lang="es-PY" sz="3200" dirty="0" smtClean="0">
                <a:solidFill>
                  <a:prstClr val="black"/>
                </a:solidFill>
                <a:effectLst>
                  <a:outerShdw blurRad="38100" dist="38100" dir="2700000" algn="tl">
                    <a:srgbClr val="000000">
                      <a:alpha val="43137"/>
                    </a:srgbClr>
                  </a:outerShdw>
                </a:effectLst>
              </a:rPr>
              <a:t>Monitoreo trimestral</a:t>
            </a:r>
            <a:endParaRPr lang="es-PY" sz="1600" dirty="0"/>
          </a:p>
        </p:txBody>
      </p:sp>
      <p:cxnSp>
        <p:nvCxnSpPr>
          <p:cNvPr id="10" name="Conector recto 9"/>
          <p:cNvCxnSpPr/>
          <p:nvPr/>
        </p:nvCxnSpPr>
        <p:spPr>
          <a:xfrm>
            <a:off x="1097280" y="1021080"/>
            <a:ext cx="10302240" cy="15240"/>
          </a:xfrm>
          <a:prstGeom prst="line">
            <a:avLst/>
          </a:prstGeom>
          <a:ln w="28575"/>
        </p:spPr>
        <p:style>
          <a:lnRef idx="3">
            <a:schemeClr val="accent5"/>
          </a:lnRef>
          <a:fillRef idx="0">
            <a:schemeClr val="accent5"/>
          </a:fillRef>
          <a:effectRef idx="2">
            <a:schemeClr val="accent5"/>
          </a:effectRef>
          <a:fontRef idx="minor">
            <a:schemeClr val="tx1"/>
          </a:fontRef>
        </p:style>
      </p:cxnSp>
      <p:pic>
        <p:nvPicPr>
          <p:cNvPr id="6" name="Imagen 5"/>
          <p:cNvPicPr>
            <a:picLocks noChangeAspect="1"/>
          </p:cNvPicPr>
          <p:nvPr/>
        </p:nvPicPr>
        <p:blipFill>
          <a:blip r:embed="rId2"/>
          <a:stretch>
            <a:fillRect/>
          </a:stretch>
        </p:blipFill>
        <p:spPr>
          <a:xfrm>
            <a:off x="1097280" y="2033238"/>
            <a:ext cx="8919221" cy="2286198"/>
          </a:xfrm>
          <a:prstGeom prst="rect">
            <a:avLst/>
          </a:prstGeom>
        </p:spPr>
      </p:pic>
      <p:pic>
        <p:nvPicPr>
          <p:cNvPr id="7" name="Imagen 6"/>
          <p:cNvPicPr>
            <a:picLocks noChangeAspect="1"/>
          </p:cNvPicPr>
          <p:nvPr/>
        </p:nvPicPr>
        <p:blipFill>
          <a:blip r:embed="rId3"/>
          <a:stretch>
            <a:fillRect/>
          </a:stretch>
        </p:blipFill>
        <p:spPr>
          <a:xfrm>
            <a:off x="989060" y="2926379"/>
            <a:ext cx="2200847" cy="499915"/>
          </a:xfrm>
          <a:prstGeom prst="rect">
            <a:avLst/>
          </a:prstGeom>
        </p:spPr>
      </p:pic>
      <p:graphicFrame>
        <p:nvGraphicFramePr>
          <p:cNvPr id="11" name="Tabla 10"/>
          <p:cNvGraphicFramePr>
            <a:graphicFrameLocks noGrp="1"/>
          </p:cNvGraphicFramePr>
          <p:nvPr>
            <p:extLst>
              <p:ext uri="{D42A27DB-BD31-4B8C-83A1-F6EECF244321}">
                <p14:modId xmlns:p14="http://schemas.microsoft.com/office/powerpoint/2010/main" val="1352307481"/>
              </p:ext>
            </p:extLst>
          </p:nvPr>
        </p:nvGraphicFramePr>
        <p:xfrm>
          <a:off x="1097280" y="3413421"/>
          <a:ext cx="3369644" cy="906015"/>
        </p:xfrm>
        <a:graphic>
          <a:graphicData uri="http://schemas.openxmlformats.org/drawingml/2006/table">
            <a:tbl>
              <a:tblPr firstRow="1" bandRow="1">
                <a:tableStyleId>{21E4AEA4-8DFA-4A89-87EB-49C32662AFE0}</a:tableStyleId>
              </a:tblPr>
              <a:tblGrid>
                <a:gridCol w="1213407"/>
                <a:gridCol w="980108"/>
                <a:gridCol w="1176129"/>
              </a:tblGrid>
              <a:tr h="274512">
                <a:tc>
                  <a:txBody>
                    <a:bodyPr/>
                    <a:lstStyle/>
                    <a:p>
                      <a:r>
                        <a:rPr lang="es-PY" sz="1200" b="1" dirty="0" smtClean="0"/>
                        <a:t>Verde</a:t>
                      </a:r>
                      <a:endParaRPr lang="es-PY" sz="1200" b="1" dirty="0"/>
                    </a:p>
                  </a:txBody>
                  <a:tcPr>
                    <a:solidFill>
                      <a:srgbClr val="00B050"/>
                    </a:solidFill>
                  </a:tcPr>
                </a:tc>
                <a:tc>
                  <a:txBody>
                    <a:bodyPr/>
                    <a:lstStyle/>
                    <a:p>
                      <a:pPr algn="ctr"/>
                      <a:r>
                        <a:rPr lang="es-PY" sz="1200" dirty="0" smtClean="0">
                          <a:solidFill>
                            <a:schemeClr val="tx1"/>
                          </a:solidFill>
                        </a:rPr>
                        <a:t>&gt;</a:t>
                      </a:r>
                      <a:r>
                        <a:rPr lang="es-PY" sz="1200" baseline="0" dirty="0" smtClean="0">
                          <a:solidFill>
                            <a:schemeClr val="tx1"/>
                          </a:solidFill>
                        </a:rPr>
                        <a:t> 80%</a:t>
                      </a:r>
                      <a:endParaRPr lang="es-PY" sz="1200" dirty="0">
                        <a:solidFill>
                          <a:schemeClr val="tx1"/>
                        </a:solidFill>
                      </a:endParaRPr>
                    </a:p>
                  </a:txBody>
                  <a:tcPr>
                    <a:solidFill>
                      <a:schemeClr val="bg1"/>
                    </a:solidFill>
                  </a:tcPr>
                </a:tc>
                <a:tc>
                  <a:txBody>
                    <a:bodyPr/>
                    <a:lstStyle/>
                    <a:p>
                      <a:r>
                        <a:rPr lang="es-PY" sz="1200" dirty="0" smtClean="0"/>
                        <a:t>ADECUADO</a:t>
                      </a:r>
                      <a:endParaRPr lang="es-PY" sz="1200" dirty="0"/>
                    </a:p>
                  </a:txBody>
                  <a:tcPr>
                    <a:solidFill>
                      <a:srgbClr val="00B050"/>
                    </a:solidFill>
                  </a:tcPr>
                </a:tc>
              </a:tr>
              <a:tr h="274512">
                <a:tc>
                  <a:txBody>
                    <a:bodyPr/>
                    <a:lstStyle/>
                    <a:p>
                      <a:r>
                        <a:rPr lang="es-PY" sz="1200" b="1" dirty="0" smtClean="0"/>
                        <a:t>Amarillo</a:t>
                      </a:r>
                      <a:endParaRPr lang="es-PY" sz="1200" b="1" dirty="0"/>
                    </a:p>
                  </a:txBody>
                  <a:tcPr>
                    <a:solidFill>
                      <a:srgbClr val="FFFF00"/>
                    </a:solidFill>
                  </a:tcPr>
                </a:tc>
                <a:tc>
                  <a:txBody>
                    <a:bodyPr/>
                    <a:lstStyle/>
                    <a:p>
                      <a:pPr algn="ctr"/>
                      <a:r>
                        <a:rPr lang="es-PY" sz="1200" dirty="0" smtClean="0">
                          <a:solidFill>
                            <a:schemeClr val="tx1"/>
                          </a:solidFill>
                        </a:rPr>
                        <a:t>60-80%</a:t>
                      </a:r>
                      <a:endParaRPr lang="es-PY" sz="1200" dirty="0">
                        <a:solidFill>
                          <a:schemeClr val="tx1"/>
                        </a:solidFill>
                      </a:endParaRPr>
                    </a:p>
                  </a:txBody>
                  <a:tcPr>
                    <a:solidFill>
                      <a:schemeClr val="bg1"/>
                    </a:solidFill>
                  </a:tcPr>
                </a:tc>
                <a:tc>
                  <a:txBody>
                    <a:bodyPr/>
                    <a:lstStyle/>
                    <a:p>
                      <a:r>
                        <a:rPr lang="es-PY" sz="1200" dirty="0" smtClean="0"/>
                        <a:t>INTERMEDIO</a:t>
                      </a:r>
                      <a:endParaRPr lang="es-PY" sz="1200" dirty="0"/>
                    </a:p>
                  </a:txBody>
                  <a:tcPr>
                    <a:solidFill>
                      <a:srgbClr val="FFFF00"/>
                    </a:solidFill>
                  </a:tcPr>
                </a:tc>
              </a:tr>
              <a:tr h="356991">
                <a:tc>
                  <a:txBody>
                    <a:bodyPr/>
                    <a:lstStyle/>
                    <a:p>
                      <a:r>
                        <a:rPr lang="es-PY" sz="1200" b="1" dirty="0" smtClean="0"/>
                        <a:t>Rojo</a:t>
                      </a:r>
                      <a:endParaRPr lang="es-PY" sz="1200" b="1" dirty="0"/>
                    </a:p>
                  </a:txBody>
                  <a:tcPr>
                    <a:solidFill>
                      <a:srgbClr val="FF0000"/>
                    </a:solidFill>
                  </a:tcPr>
                </a:tc>
                <a:tc>
                  <a:txBody>
                    <a:bodyPr/>
                    <a:lstStyle/>
                    <a:p>
                      <a:pPr algn="ctr"/>
                      <a:r>
                        <a:rPr lang="es-PY" sz="1200" dirty="0" smtClean="0">
                          <a:solidFill>
                            <a:schemeClr val="tx1"/>
                          </a:solidFill>
                        </a:rPr>
                        <a:t>&lt;60%</a:t>
                      </a:r>
                      <a:endParaRPr lang="es-PY" sz="1200" dirty="0">
                        <a:solidFill>
                          <a:schemeClr val="tx1"/>
                        </a:solidFill>
                      </a:endParaRPr>
                    </a:p>
                  </a:txBody>
                  <a:tcPr>
                    <a:solidFill>
                      <a:schemeClr val="bg1"/>
                    </a:solidFill>
                  </a:tcPr>
                </a:tc>
                <a:tc>
                  <a:txBody>
                    <a:bodyPr/>
                    <a:lstStyle/>
                    <a:p>
                      <a:r>
                        <a:rPr lang="es-PY" sz="1200" dirty="0" smtClean="0"/>
                        <a:t>INSUFICIENTE</a:t>
                      </a:r>
                      <a:endParaRPr lang="es-PY" sz="1200" dirty="0"/>
                    </a:p>
                  </a:txBody>
                  <a:tcPr>
                    <a:solidFill>
                      <a:srgbClr val="FF0000"/>
                    </a:solidFill>
                  </a:tcPr>
                </a:tc>
              </a:tr>
            </a:tbl>
          </a:graphicData>
        </a:graphic>
      </p:graphicFrame>
      <p:sp>
        <p:nvSpPr>
          <p:cNvPr id="12" name="CuadroTexto 11"/>
          <p:cNvSpPr txBox="1"/>
          <p:nvPr/>
        </p:nvSpPr>
        <p:spPr>
          <a:xfrm>
            <a:off x="862263" y="4581393"/>
            <a:ext cx="10665594" cy="1754326"/>
          </a:xfrm>
          <a:prstGeom prst="rect">
            <a:avLst/>
          </a:prstGeom>
          <a:noFill/>
        </p:spPr>
        <p:txBody>
          <a:bodyPr wrap="square" rtlCol="0">
            <a:spAutoFit/>
          </a:bodyPr>
          <a:lstStyle/>
          <a:p>
            <a:pPr algn="just"/>
            <a:r>
              <a:rPr lang="es-PY" dirty="0" smtClean="0"/>
              <a:t>En el presente trimestre correspondió a la Dirección de Auditoría, desarrollar y ejecutar </a:t>
            </a:r>
            <a:r>
              <a:rPr lang="es-PY" dirty="0" smtClean="0"/>
              <a:t>2 </a:t>
            </a:r>
            <a:r>
              <a:rPr lang="es-PY" dirty="0" smtClean="0"/>
              <a:t>Objetivos estratégicos y </a:t>
            </a:r>
            <a:r>
              <a:rPr lang="es-PY" dirty="0" smtClean="0"/>
              <a:t>3 </a:t>
            </a:r>
            <a:r>
              <a:rPr lang="es-PY" dirty="0" smtClean="0"/>
              <a:t>líneas de acciones estratégicas. Como resultado del análisis de la ejecución del POA, esta dependencia cumplió con el </a:t>
            </a:r>
            <a:r>
              <a:rPr lang="es-PY" b="1" dirty="0" smtClean="0"/>
              <a:t>100% de los objetivos aprobados en el PEI vigente</a:t>
            </a:r>
            <a:r>
              <a:rPr lang="es-PY" dirty="0" smtClean="0"/>
              <a:t>, y la totalidad de las líneas de acciones traducidas en actividades respaldadas en documentos que evidencian el cumplimiento de la gestión. Por tanto, el resultado le corresponde el canal verde, un indicador superior al 80% como base referencial para medir la evaluación. </a:t>
            </a:r>
            <a:endParaRPr lang="es-PY" dirty="0"/>
          </a:p>
        </p:txBody>
      </p:sp>
    </p:spTree>
    <p:extLst>
      <p:ext uri="{BB962C8B-B14F-4D97-AF65-F5344CB8AC3E}">
        <p14:creationId xmlns:p14="http://schemas.microsoft.com/office/powerpoint/2010/main" val="5206778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97280" y="1175906"/>
            <a:ext cx="10439400" cy="5081230"/>
          </a:xfrm>
        </p:spPr>
        <p:txBody>
          <a:bodyPr>
            <a:normAutofit/>
          </a:bodyPr>
          <a:lstStyle/>
          <a:p>
            <a:pPr algn="l"/>
            <a:r>
              <a:rPr lang="es-PY" sz="3200" dirty="0">
                <a:effectLst>
                  <a:outerShdw blurRad="38100" dist="38100" dir="2700000" algn="tl">
                    <a:srgbClr val="000000">
                      <a:alpha val="43137"/>
                    </a:srgbClr>
                  </a:outerShdw>
                </a:effectLst>
              </a:rPr>
              <a:t>DIRECCIÓN </a:t>
            </a:r>
            <a:r>
              <a:rPr lang="es-PY" sz="3200" dirty="0" smtClean="0">
                <a:effectLst>
                  <a:outerShdw blurRad="38100" dist="38100" dir="2700000" algn="tl">
                    <a:srgbClr val="000000">
                      <a:alpha val="43137"/>
                    </a:srgbClr>
                  </a:outerShdw>
                </a:effectLst>
              </a:rPr>
              <a:t>DE AUDITORÍA</a:t>
            </a:r>
            <a:endParaRPr lang="es-PY" sz="3200" dirty="0">
              <a:effectLst>
                <a:outerShdw blurRad="38100" dist="38100" dir="2700000" algn="tl">
                  <a:srgbClr val="000000">
                    <a:alpha val="43137"/>
                  </a:srgbClr>
                </a:outerShdw>
              </a:effectLst>
            </a:endParaRPr>
          </a:p>
          <a:p>
            <a:endParaRPr lang="es-PY" sz="4000" dirty="0">
              <a:effectLst>
                <a:outerShdw blurRad="38100" dist="38100" dir="2700000" algn="tl">
                  <a:srgbClr val="000000">
                    <a:alpha val="43137"/>
                  </a:srgbClr>
                </a:outerShdw>
              </a:effectLst>
            </a:endParaRPr>
          </a:p>
        </p:txBody>
      </p:sp>
      <p:sp>
        <p:nvSpPr>
          <p:cNvPr id="8" name="CuadroTexto 7"/>
          <p:cNvSpPr txBox="1"/>
          <p:nvPr/>
        </p:nvSpPr>
        <p:spPr>
          <a:xfrm>
            <a:off x="1028700" y="320879"/>
            <a:ext cx="9982200" cy="584775"/>
          </a:xfrm>
          <a:prstGeom prst="rect">
            <a:avLst/>
          </a:prstGeom>
          <a:noFill/>
        </p:spPr>
        <p:txBody>
          <a:bodyPr wrap="square" rtlCol="0">
            <a:spAutoFit/>
          </a:bodyPr>
          <a:lstStyle/>
          <a:p>
            <a:r>
              <a:rPr lang="es-PY" sz="3200" dirty="0" smtClean="0">
                <a:solidFill>
                  <a:prstClr val="black"/>
                </a:solidFill>
                <a:effectLst>
                  <a:outerShdw blurRad="38100" dist="38100" dir="2700000" algn="tl">
                    <a:srgbClr val="000000">
                      <a:alpha val="43137"/>
                    </a:srgbClr>
                  </a:outerShdw>
                </a:effectLst>
              </a:rPr>
              <a:t>Evaluación semestral de la gestión</a:t>
            </a:r>
          </a:p>
        </p:txBody>
      </p:sp>
      <p:cxnSp>
        <p:nvCxnSpPr>
          <p:cNvPr id="10" name="Conector recto 9"/>
          <p:cNvCxnSpPr/>
          <p:nvPr/>
        </p:nvCxnSpPr>
        <p:spPr>
          <a:xfrm>
            <a:off x="1097280" y="1021080"/>
            <a:ext cx="10302240" cy="15240"/>
          </a:xfrm>
          <a:prstGeom prst="line">
            <a:avLst/>
          </a:prstGeom>
          <a:ln w="28575"/>
        </p:spPr>
        <p:style>
          <a:lnRef idx="3">
            <a:schemeClr val="accent5"/>
          </a:lnRef>
          <a:fillRef idx="0">
            <a:schemeClr val="accent5"/>
          </a:fillRef>
          <a:effectRef idx="2">
            <a:schemeClr val="accent5"/>
          </a:effectRef>
          <a:fontRef idx="minor">
            <a:schemeClr val="tx1"/>
          </a:fontRef>
        </p:style>
      </p:cxnSp>
      <p:sp>
        <p:nvSpPr>
          <p:cNvPr id="2" name="Rectángulo 1"/>
          <p:cNvSpPr/>
          <p:nvPr/>
        </p:nvSpPr>
        <p:spPr>
          <a:xfrm>
            <a:off x="1028700" y="1906253"/>
            <a:ext cx="10439400" cy="2677656"/>
          </a:xfrm>
          <a:prstGeom prst="rect">
            <a:avLst/>
          </a:prstGeom>
        </p:spPr>
        <p:txBody>
          <a:bodyPr wrap="square">
            <a:spAutoFit/>
          </a:bodyPr>
          <a:lstStyle/>
          <a:p>
            <a:endParaRPr lang="es-PY" sz="2800" b="1" dirty="0" smtClean="0"/>
          </a:p>
          <a:p>
            <a:r>
              <a:rPr lang="es-PY" sz="2800" b="1" dirty="0" smtClean="0"/>
              <a:t>DIFICULTADES </a:t>
            </a:r>
            <a:r>
              <a:rPr lang="es-PY" sz="2800" b="1" dirty="0"/>
              <a:t>Y LECCIONES APRENDIDAS</a:t>
            </a:r>
          </a:p>
          <a:p>
            <a:pPr algn="just"/>
            <a:endParaRPr lang="es-PY" sz="2800" dirty="0" smtClean="0"/>
          </a:p>
          <a:p>
            <a:pPr algn="just"/>
            <a:r>
              <a:rPr lang="es-PY" sz="2800" dirty="0"/>
              <a:t>Dificultades en la circulación de la información. La información operativa no se realiza en forma ágil y oportuna, generando dificultades en las operaciones y pérdida de productividad.</a:t>
            </a:r>
            <a:endParaRPr lang="es-PY" sz="2800" dirty="0" smtClean="0"/>
          </a:p>
        </p:txBody>
      </p:sp>
      <p:pic>
        <p:nvPicPr>
          <p:cNvPr id="4" name="Imagen 3"/>
          <p:cNvPicPr>
            <a:picLocks noChangeAspect="1"/>
          </p:cNvPicPr>
          <p:nvPr/>
        </p:nvPicPr>
        <p:blipFill>
          <a:blip r:embed="rId2"/>
          <a:stretch>
            <a:fillRect/>
          </a:stretch>
        </p:blipFill>
        <p:spPr>
          <a:xfrm>
            <a:off x="8146859" y="1365749"/>
            <a:ext cx="1646048" cy="1547169"/>
          </a:xfrm>
          <a:prstGeom prst="rect">
            <a:avLst/>
          </a:prstGeom>
        </p:spPr>
      </p:pic>
    </p:spTree>
    <p:extLst>
      <p:ext uri="{BB962C8B-B14F-4D97-AF65-F5344CB8AC3E}">
        <p14:creationId xmlns:p14="http://schemas.microsoft.com/office/powerpoint/2010/main" val="5708781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97280" y="1167170"/>
            <a:ext cx="10439400" cy="5081230"/>
          </a:xfrm>
        </p:spPr>
        <p:txBody>
          <a:bodyPr>
            <a:normAutofit/>
          </a:bodyPr>
          <a:lstStyle/>
          <a:p>
            <a:pPr algn="just">
              <a:lnSpc>
                <a:spcPct val="115000"/>
              </a:lnSpc>
              <a:spcAft>
                <a:spcPts val="1000"/>
              </a:spcAft>
            </a:pPr>
            <a:r>
              <a:rPr lang="es-ES" sz="3600" b="1" dirty="0" smtClean="0">
                <a:latin typeface="Calibri" panose="020F0502020204030204" pitchFamily="34" charset="0"/>
                <a:ea typeface="Calibri" panose="020F0502020204030204" pitchFamily="34" charset="0"/>
              </a:rPr>
              <a:t>DIRECCIÓN GENERAL DE ASUNTOS LEGALES</a:t>
            </a:r>
            <a:endParaRPr lang="es-ES" sz="3600" b="1" dirty="0" smtClean="0">
              <a:effectLst/>
              <a:latin typeface="Calibri" panose="020F0502020204030204" pitchFamily="34" charset="0"/>
              <a:ea typeface="Calibri" panose="020F0502020204030204" pitchFamily="34" charset="0"/>
            </a:endParaRPr>
          </a:p>
          <a:p>
            <a:endParaRPr lang="es-PY" sz="4000" dirty="0">
              <a:effectLst>
                <a:outerShdw blurRad="38100" dist="38100" dir="2700000" algn="tl">
                  <a:srgbClr val="000000">
                    <a:alpha val="43137"/>
                  </a:srgbClr>
                </a:outerShdw>
              </a:effectLst>
            </a:endParaRPr>
          </a:p>
        </p:txBody>
      </p:sp>
      <p:sp>
        <p:nvSpPr>
          <p:cNvPr id="8" name="CuadroTexto 7"/>
          <p:cNvSpPr txBox="1"/>
          <p:nvPr/>
        </p:nvSpPr>
        <p:spPr>
          <a:xfrm>
            <a:off x="1310640" y="243840"/>
            <a:ext cx="9982200" cy="584775"/>
          </a:xfrm>
          <a:prstGeom prst="rect">
            <a:avLst/>
          </a:prstGeom>
          <a:noFill/>
        </p:spPr>
        <p:txBody>
          <a:bodyPr wrap="square" rtlCol="0">
            <a:spAutoFit/>
          </a:bodyPr>
          <a:lstStyle/>
          <a:p>
            <a:r>
              <a:rPr lang="es-PY" sz="3200" dirty="0" smtClean="0">
                <a:solidFill>
                  <a:prstClr val="black"/>
                </a:solidFill>
                <a:effectLst>
                  <a:outerShdw blurRad="38100" dist="38100" dir="2700000" algn="tl">
                    <a:srgbClr val="000000">
                      <a:alpha val="43137"/>
                    </a:srgbClr>
                  </a:outerShdw>
                </a:effectLst>
              </a:rPr>
              <a:t>Monitoreo trimestral</a:t>
            </a:r>
            <a:endParaRPr lang="es-PY" sz="1600" dirty="0"/>
          </a:p>
        </p:txBody>
      </p:sp>
      <p:cxnSp>
        <p:nvCxnSpPr>
          <p:cNvPr id="10" name="Conector recto 9"/>
          <p:cNvCxnSpPr/>
          <p:nvPr/>
        </p:nvCxnSpPr>
        <p:spPr>
          <a:xfrm>
            <a:off x="1097280" y="1021080"/>
            <a:ext cx="10302240" cy="15240"/>
          </a:xfrm>
          <a:prstGeom prst="line">
            <a:avLst/>
          </a:prstGeom>
          <a:ln w="28575"/>
        </p:spPr>
        <p:style>
          <a:lnRef idx="3">
            <a:schemeClr val="accent5"/>
          </a:lnRef>
          <a:fillRef idx="0">
            <a:schemeClr val="accent5"/>
          </a:fillRef>
          <a:effectRef idx="2">
            <a:schemeClr val="accent5"/>
          </a:effectRef>
          <a:fontRef idx="minor">
            <a:schemeClr val="tx1"/>
          </a:fontRef>
        </p:style>
      </p:cxnSp>
      <p:pic>
        <p:nvPicPr>
          <p:cNvPr id="6" name="Imagen 5"/>
          <p:cNvPicPr>
            <a:picLocks noChangeAspect="1"/>
          </p:cNvPicPr>
          <p:nvPr/>
        </p:nvPicPr>
        <p:blipFill>
          <a:blip r:embed="rId2"/>
          <a:stretch>
            <a:fillRect/>
          </a:stretch>
        </p:blipFill>
        <p:spPr>
          <a:xfrm>
            <a:off x="1191221" y="1968256"/>
            <a:ext cx="8919221" cy="2286198"/>
          </a:xfrm>
          <a:prstGeom prst="rect">
            <a:avLst/>
          </a:prstGeom>
        </p:spPr>
      </p:pic>
      <p:pic>
        <p:nvPicPr>
          <p:cNvPr id="7" name="Imagen 6"/>
          <p:cNvPicPr>
            <a:picLocks noChangeAspect="1"/>
          </p:cNvPicPr>
          <p:nvPr/>
        </p:nvPicPr>
        <p:blipFill>
          <a:blip r:embed="rId3"/>
          <a:stretch>
            <a:fillRect/>
          </a:stretch>
        </p:blipFill>
        <p:spPr>
          <a:xfrm>
            <a:off x="1097280" y="2894072"/>
            <a:ext cx="2200847" cy="499915"/>
          </a:xfrm>
          <a:prstGeom prst="rect">
            <a:avLst/>
          </a:prstGeom>
        </p:spPr>
      </p:pic>
      <p:pic>
        <p:nvPicPr>
          <p:cNvPr id="9" name="Imagen 8"/>
          <p:cNvPicPr>
            <a:picLocks noChangeAspect="1"/>
          </p:cNvPicPr>
          <p:nvPr/>
        </p:nvPicPr>
        <p:blipFill>
          <a:blip r:embed="rId4"/>
          <a:stretch>
            <a:fillRect/>
          </a:stretch>
        </p:blipFill>
        <p:spPr>
          <a:xfrm>
            <a:off x="1191221" y="3329264"/>
            <a:ext cx="3407959" cy="932769"/>
          </a:xfrm>
          <a:prstGeom prst="rect">
            <a:avLst/>
          </a:prstGeom>
        </p:spPr>
      </p:pic>
      <p:sp>
        <p:nvSpPr>
          <p:cNvPr id="11" name="Rectángulo 10"/>
          <p:cNvSpPr/>
          <p:nvPr/>
        </p:nvSpPr>
        <p:spPr>
          <a:xfrm>
            <a:off x="1097280" y="4624924"/>
            <a:ext cx="9529813" cy="1754326"/>
          </a:xfrm>
          <a:prstGeom prst="rect">
            <a:avLst/>
          </a:prstGeom>
        </p:spPr>
        <p:txBody>
          <a:bodyPr wrap="square">
            <a:spAutoFit/>
          </a:bodyPr>
          <a:lstStyle/>
          <a:p>
            <a:pPr algn="just"/>
            <a:r>
              <a:rPr lang="es-PY" dirty="0" smtClean="0"/>
              <a:t>A esta Dirección General en </a:t>
            </a:r>
            <a:r>
              <a:rPr lang="es-PY" dirty="0"/>
              <a:t>el presente trimestre correspondió </a:t>
            </a:r>
            <a:r>
              <a:rPr lang="es-PY" dirty="0" smtClean="0"/>
              <a:t>desarrollar </a:t>
            </a:r>
            <a:r>
              <a:rPr lang="es-PY" dirty="0"/>
              <a:t>y ejecutar </a:t>
            </a:r>
            <a:r>
              <a:rPr lang="es-PY" dirty="0" smtClean="0"/>
              <a:t>6 </a:t>
            </a:r>
            <a:r>
              <a:rPr lang="es-PY" dirty="0"/>
              <a:t>Objetivos estratégicos y </a:t>
            </a:r>
            <a:r>
              <a:rPr lang="es-PY" dirty="0" smtClean="0"/>
              <a:t>23 líneas de </a:t>
            </a:r>
            <a:r>
              <a:rPr lang="es-PY" dirty="0"/>
              <a:t>acciones estratégicas. Como resultado del análisis de la ejecución del POA, esta dependencia cumplió con el</a:t>
            </a:r>
            <a:r>
              <a:rPr lang="es-PY" b="1" dirty="0"/>
              <a:t> 100% de los objetivos aprobados en el PEI vigente</a:t>
            </a:r>
            <a:r>
              <a:rPr lang="es-PY" dirty="0"/>
              <a:t>, y la totalidad de las líneas de acciones traducidas en actividades respaldadas en documentos que evidencian el cumplimiento de la gestión. Por tanto, el resultado le corresponde el canal verde, un indicador superior al 80% como base referencial para medir la evaluación. </a:t>
            </a:r>
          </a:p>
        </p:txBody>
      </p:sp>
    </p:spTree>
    <p:extLst>
      <p:ext uri="{BB962C8B-B14F-4D97-AF65-F5344CB8AC3E}">
        <p14:creationId xmlns:p14="http://schemas.microsoft.com/office/powerpoint/2010/main" val="31062345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97280" y="1167170"/>
            <a:ext cx="10439400" cy="5081230"/>
          </a:xfrm>
        </p:spPr>
        <p:txBody>
          <a:bodyPr>
            <a:normAutofit/>
          </a:bodyPr>
          <a:lstStyle/>
          <a:p>
            <a:pPr algn="just">
              <a:lnSpc>
                <a:spcPct val="115000"/>
              </a:lnSpc>
              <a:spcAft>
                <a:spcPts val="1000"/>
              </a:spcAft>
            </a:pPr>
            <a:r>
              <a:rPr lang="es-ES" sz="3600" b="1" dirty="0" smtClean="0">
                <a:latin typeface="Calibri" panose="020F0502020204030204" pitchFamily="34" charset="0"/>
                <a:ea typeface="Calibri" panose="020F0502020204030204" pitchFamily="34" charset="0"/>
              </a:rPr>
              <a:t>DIRECCIÓN GENERAL DE ASUNTOS LEGALES</a:t>
            </a:r>
            <a:endParaRPr lang="es-ES" sz="3600" b="1" dirty="0" smtClean="0">
              <a:effectLst/>
              <a:latin typeface="Calibri" panose="020F0502020204030204" pitchFamily="34" charset="0"/>
              <a:ea typeface="Calibri" panose="020F0502020204030204" pitchFamily="34" charset="0"/>
            </a:endParaRPr>
          </a:p>
          <a:p>
            <a:endParaRPr lang="es-PY" sz="4000" dirty="0">
              <a:effectLst>
                <a:outerShdw blurRad="38100" dist="38100" dir="2700000" algn="tl">
                  <a:srgbClr val="000000">
                    <a:alpha val="43137"/>
                  </a:srgbClr>
                </a:outerShdw>
              </a:effectLst>
            </a:endParaRPr>
          </a:p>
        </p:txBody>
      </p:sp>
      <p:sp>
        <p:nvSpPr>
          <p:cNvPr id="8" name="CuadroTexto 7"/>
          <p:cNvSpPr txBox="1"/>
          <p:nvPr/>
        </p:nvSpPr>
        <p:spPr>
          <a:xfrm>
            <a:off x="1310640" y="243840"/>
            <a:ext cx="9982200" cy="584775"/>
          </a:xfrm>
          <a:prstGeom prst="rect">
            <a:avLst/>
          </a:prstGeom>
          <a:noFill/>
        </p:spPr>
        <p:txBody>
          <a:bodyPr wrap="square" rtlCol="0">
            <a:spAutoFit/>
          </a:bodyPr>
          <a:lstStyle/>
          <a:p>
            <a:r>
              <a:rPr lang="es-PY" sz="3200">
                <a:solidFill>
                  <a:prstClr val="black"/>
                </a:solidFill>
                <a:effectLst>
                  <a:outerShdw blurRad="38100" dist="38100" dir="2700000" algn="tl">
                    <a:srgbClr val="000000">
                      <a:alpha val="43137"/>
                    </a:srgbClr>
                  </a:outerShdw>
                </a:effectLst>
              </a:rPr>
              <a:t>Evaluación semestral de la gestión</a:t>
            </a:r>
            <a:endParaRPr lang="es-PY" sz="1600" dirty="0"/>
          </a:p>
        </p:txBody>
      </p:sp>
      <p:cxnSp>
        <p:nvCxnSpPr>
          <p:cNvPr id="10" name="Conector recto 9"/>
          <p:cNvCxnSpPr/>
          <p:nvPr/>
        </p:nvCxnSpPr>
        <p:spPr>
          <a:xfrm>
            <a:off x="1097280" y="1021080"/>
            <a:ext cx="10302240" cy="15240"/>
          </a:xfrm>
          <a:prstGeom prst="line">
            <a:avLst/>
          </a:prstGeom>
          <a:ln w="28575"/>
        </p:spPr>
        <p:style>
          <a:lnRef idx="3">
            <a:schemeClr val="accent5"/>
          </a:lnRef>
          <a:fillRef idx="0">
            <a:schemeClr val="accent5"/>
          </a:fillRef>
          <a:effectRef idx="2">
            <a:schemeClr val="accent5"/>
          </a:effectRef>
          <a:fontRef idx="minor">
            <a:schemeClr val="tx1"/>
          </a:fontRef>
        </p:style>
      </p:cxnSp>
      <p:sp>
        <p:nvSpPr>
          <p:cNvPr id="2" name="Rectángulo 1"/>
          <p:cNvSpPr/>
          <p:nvPr/>
        </p:nvSpPr>
        <p:spPr>
          <a:xfrm>
            <a:off x="1097280" y="2472678"/>
            <a:ext cx="10034337" cy="3693319"/>
          </a:xfrm>
          <a:prstGeom prst="rect">
            <a:avLst/>
          </a:prstGeom>
        </p:spPr>
        <p:txBody>
          <a:bodyPr wrap="square">
            <a:spAutoFit/>
          </a:bodyPr>
          <a:lstStyle/>
          <a:p>
            <a:r>
              <a:rPr lang="es-PY" sz="2400" b="1" dirty="0"/>
              <a:t>DIFICULTADES Y LECCIONES APRENDIDAS</a:t>
            </a:r>
          </a:p>
          <a:p>
            <a:endParaRPr lang="es-PY" sz="2400" b="1" dirty="0" smtClean="0"/>
          </a:p>
          <a:p>
            <a:pPr algn="just"/>
            <a:r>
              <a:rPr lang="es-ES" sz="2400" dirty="0"/>
              <a:t>Falta de contestación de parte de los juzgados y del Ministerio Público, con relación a las causas solicitadas por el Jurado para el estudio pertinente de estas.</a:t>
            </a:r>
            <a:endParaRPr lang="es-PY" sz="2400" dirty="0"/>
          </a:p>
          <a:p>
            <a:pPr algn="just"/>
            <a:endParaRPr lang="es-ES" sz="2400" dirty="0" smtClean="0">
              <a:solidFill>
                <a:schemeClr val="accent2">
                  <a:lumMod val="75000"/>
                </a:schemeClr>
              </a:solidFill>
              <a:effectLst>
                <a:outerShdw blurRad="38100" dist="38100" dir="2700000" algn="tl">
                  <a:srgbClr val="000000">
                    <a:alpha val="43137"/>
                  </a:srgbClr>
                </a:outerShdw>
              </a:effectLst>
            </a:endParaRPr>
          </a:p>
          <a:p>
            <a:pPr algn="just"/>
            <a:r>
              <a:rPr lang="es-ES" sz="2400" dirty="0" smtClean="0">
                <a:solidFill>
                  <a:schemeClr val="accent2">
                    <a:lumMod val="75000"/>
                  </a:schemeClr>
                </a:solidFill>
                <a:effectLst>
                  <a:outerShdw blurRad="38100" dist="38100" dir="2700000" algn="tl">
                    <a:srgbClr val="000000">
                      <a:alpha val="43137"/>
                    </a:srgbClr>
                  </a:outerShdw>
                </a:effectLst>
              </a:rPr>
              <a:t>Lecciones </a:t>
            </a:r>
            <a:r>
              <a:rPr lang="es-ES" sz="2400" dirty="0">
                <a:solidFill>
                  <a:schemeClr val="accent2">
                    <a:lumMod val="75000"/>
                  </a:schemeClr>
                </a:solidFill>
                <a:effectLst>
                  <a:outerShdw blurRad="38100" dist="38100" dir="2700000" algn="tl">
                    <a:srgbClr val="000000">
                      <a:alpha val="43137"/>
                    </a:srgbClr>
                  </a:outerShdw>
                </a:effectLst>
              </a:rPr>
              <a:t>aprendidas</a:t>
            </a:r>
            <a:r>
              <a:rPr lang="es-ES" sz="2400" dirty="0"/>
              <a:t>: </a:t>
            </a:r>
            <a:r>
              <a:rPr lang="es-ES" sz="2400" i="1" dirty="0"/>
              <a:t>aprovechamiento de otros mecanismos necesarios (delegación de funciones entre funcionarios) para completar los expedientes; ejemplo: contactando con los respectivos juzgados.</a:t>
            </a:r>
            <a:endParaRPr lang="es-PY" sz="2400" i="1" dirty="0"/>
          </a:p>
          <a:p>
            <a:endParaRPr lang="es-PY" b="1" dirty="0"/>
          </a:p>
        </p:txBody>
      </p:sp>
      <p:pic>
        <p:nvPicPr>
          <p:cNvPr id="4" name="Imagen 3"/>
          <p:cNvPicPr>
            <a:picLocks noChangeAspect="1"/>
          </p:cNvPicPr>
          <p:nvPr/>
        </p:nvPicPr>
        <p:blipFill>
          <a:blip r:embed="rId2"/>
          <a:stretch>
            <a:fillRect/>
          </a:stretch>
        </p:blipFill>
        <p:spPr>
          <a:xfrm>
            <a:off x="9567522" y="1421290"/>
            <a:ext cx="1725318" cy="1621677"/>
          </a:xfrm>
          <a:prstGeom prst="rect">
            <a:avLst/>
          </a:prstGeom>
        </p:spPr>
      </p:pic>
    </p:spTree>
    <p:extLst>
      <p:ext uri="{BB962C8B-B14F-4D97-AF65-F5344CB8AC3E}">
        <p14:creationId xmlns:p14="http://schemas.microsoft.com/office/powerpoint/2010/main" val="38113235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878774" y="1167170"/>
            <a:ext cx="10414066" cy="5081230"/>
          </a:xfrm>
        </p:spPr>
        <p:txBody>
          <a:bodyPr>
            <a:normAutofit/>
          </a:bodyPr>
          <a:lstStyle/>
          <a:p>
            <a:pPr algn="l">
              <a:lnSpc>
                <a:spcPct val="115000"/>
              </a:lnSpc>
              <a:spcAft>
                <a:spcPts val="1000"/>
              </a:spcAft>
            </a:pPr>
            <a:r>
              <a:rPr lang="es-ES" sz="3200" b="1" dirty="0" smtClean="0">
                <a:latin typeface="Calibri" panose="020F0502020204030204" pitchFamily="34" charset="0"/>
                <a:ea typeface="Calibri" panose="020F0502020204030204" pitchFamily="34" charset="0"/>
              </a:rPr>
              <a:t>DIRECCIÓN GENERAL DE ADMINISTRACIÓN </a:t>
            </a:r>
            <a:r>
              <a:rPr lang="es-ES" sz="3200" b="1" dirty="0" smtClean="0">
                <a:latin typeface="Calibri" panose="020F0502020204030204" pitchFamily="34" charset="0"/>
                <a:ea typeface="Calibri" panose="020F0502020204030204" pitchFamily="34" charset="0"/>
              </a:rPr>
              <a:t>Y FINANZAS</a:t>
            </a:r>
            <a:endParaRPr lang="es-ES" sz="3200" b="1" dirty="0" smtClean="0">
              <a:effectLst/>
              <a:latin typeface="Calibri" panose="020F0502020204030204" pitchFamily="34" charset="0"/>
              <a:ea typeface="Calibri" panose="020F0502020204030204" pitchFamily="34" charset="0"/>
            </a:endParaRPr>
          </a:p>
          <a:p>
            <a:endParaRPr lang="es-PY" sz="4000" dirty="0">
              <a:effectLst>
                <a:outerShdw blurRad="38100" dist="38100" dir="2700000" algn="tl">
                  <a:srgbClr val="000000">
                    <a:alpha val="43137"/>
                  </a:srgbClr>
                </a:outerShdw>
              </a:effectLst>
            </a:endParaRPr>
          </a:p>
        </p:txBody>
      </p:sp>
      <p:sp>
        <p:nvSpPr>
          <p:cNvPr id="8" name="CuadroTexto 7"/>
          <p:cNvSpPr txBox="1"/>
          <p:nvPr/>
        </p:nvSpPr>
        <p:spPr>
          <a:xfrm>
            <a:off x="1310640" y="243840"/>
            <a:ext cx="9982200" cy="584775"/>
          </a:xfrm>
          <a:prstGeom prst="rect">
            <a:avLst/>
          </a:prstGeom>
          <a:noFill/>
        </p:spPr>
        <p:txBody>
          <a:bodyPr wrap="square" rtlCol="0">
            <a:spAutoFit/>
          </a:bodyPr>
          <a:lstStyle/>
          <a:p>
            <a:r>
              <a:rPr lang="es-PY" sz="3200" dirty="0" smtClean="0">
                <a:solidFill>
                  <a:prstClr val="black"/>
                </a:solidFill>
                <a:effectLst>
                  <a:outerShdw blurRad="38100" dist="38100" dir="2700000" algn="tl">
                    <a:srgbClr val="000000">
                      <a:alpha val="43137"/>
                    </a:srgbClr>
                  </a:outerShdw>
                </a:effectLst>
              </a:rPr>
              <a:t>Monitoreo trimestral</a:t>
            </a:r>
            <a:endParaRPr lang="es-PY" sz="1600" dirty="0"/>
          </a:p>
        </p:txBody>
      </p:sp>
      <p:cxnSp>
        <p:nvCxnSpPr>
          <p:cNvPr id="10" name="Conector recto 9"/>
          <p:cNvCxnSpPr/>
          <p:nvPr/>
        </p:nvCxnSpPr>
        <p:spPr>
          <a:xfrm>
            <a:off x="1097280" y="1021080"/>
            <a:ext cx="10302240" cy="15240"/>
          </a:xfrm>
          <a:prstGeom prst="line">
            <a:avLst/>
          </a:prstGeom>
          <a:ln w="28575"/>
        </p:spPr>
        <p:style>
          <a:lnRef idx="3">
            <a:schemeClr val="accent5"/>
          </a:lnRef>
          <a:fillRef idx="0">
            <a:schemeClr val="accent5"/>
          </a:fillRef>
          <a:effectRef idx="2">
            <a:schemeClr val="accent5"/>
          </a:effectRef>
          <a:fontRef idx="minor">
            <a:schemeClr val="tx1"/>
          </a:fontRef>
        </p:style>
      </p:cxnSp>
      <p:pic>
        <p:nvPicPr>
          <p:cNvPr id="7" name="Imagen 6"/>
          <p:cNvPicPr>
            <a:picLocks noChangeAspect="1"/>
          </p:cNvPicPr>
          <p:nvPr/>
        </p:nvPicPr>
        <p:blipFill>
          <a:blip r:embed="rId2"/>
          <a:stretch>
            <a:fillRect/>
          </a:stretch>
        </p:blipFill>
        <p:spPr>
          <a:xfrm>
            <a:off x="824638" y="2922992"/>
            <a:ext cx="2200847" cy="499915"/>
          </a:xfrm>
          <a:prstGeom prst="rect">
            <a:avLst/>
          </a:prstGeom>
        </p:spPr>
      </p:pic>
      <p:pic>
        <p:nvPicPr>
          <p:cNvPr id="9" name="Imagen 8"/>
          <p:cNvPicPr>
            <a:picLocks noChangeAspect="1"/>
          </p:cNvPicPr>
          <p:nvPr/>
        </p:nvPicPr>
        <p:blipFill>
          <a:blip r:embed="rId3"/>
          <a:stretch>
            <a:fillRect/>
          </a:stretch>
        </p:blipFill>
        <p:spPr>
          <a:xfrm>
            <a:off x="878774" y="3422907"/>
            <a:ext cx="3802408" cy="1094502"/>
          </a:xfrm>
          <a:prstGeom prst="rect">
            <a:avLst/>
          </a:prstGeom>
        </p:spPr>
      </p:pic>
      <p:graphicFrame>
        <p:nvGraphicFramePr>
          <p:cNvPr id="12" name="Tabla 11"/>
          <p:cNvGraphicFramePr>
            <a:graphicFrameLocks noGrp="1"/>
          </p:cNvGraphicFramePr>
          <p:nvPr>
            <p:extLst>
              <p:ext uri="{D42A27DB-BD31-4B8C-83A1-F6EECF244321}">
                <p14:modId xmlns:p14="http://schemas.microsoft.com/office/powerpoint/2010/main" val="1794251824"/>
              </p:ext>
            </p:extLst>
          </p:nvPr>
        </p:nvGraphicFramePr>
        <p:xfrm>
          <a:off x="878774" y="1935833"/>
          <a:ext cx="8128000" cy="987159"/>
        </p:xfrm>
        <a:graphic>
          <a:graphicData uri="http://schemas.openxmlformats.org/drawingml/2006/table">
            <a:tbl>
              <a:tblPr firstRow="1" bandRow="1">
                <a:tableStyleId>{5C22544A-7EE6-4342-B048-85BDC9FD1C3A}</a:tableStyleId>
              </a:tblPr>
              <a:tblGrid>
                <a:gridCol w="4064000"/>
                <a:gridCol w="4064000"/>
              </a:tblGrid>
              <a:tr h="541793">
                <a:tc>
                  <a:txBody>
                    <a:bodyPr/>
                    <a:lstStyle/>
                    <a:p>
                      <a:r>
                        <a:rPr lang="es-PY" dirty="0" smtClean="0">
                          <a:latin typeface="Calibri" panose="020F0502020204030204" pitchFamily="34" charset="0"/>
                          <a:cs typeface="Calibri" panose="020F0502020204030204" pitchFamily="34" charset="0"/>
                        </a:rPr>
                        <a:t>VALORACIÓN</a:t>
                      </a:r>
                      <a:r>
                        <a:rPr lang="es-PY" baseline="0" dirty="0" smtClean="0">
                          <a:latin typeface="Calibri" panose="020F0502020204030204" pitchFamily="34" charset="0"/>
                          <a:cs typeface="Calibri" panose="020F0502020204030204" pitchFamily="34" charset="0"/>
                        </a:rPr>
                        <a:t> AVANCE</a:t>
                      </a:r>
                      <a:endParaRPr lang="es-PY" dirty="0">
                        <a:latin typeface="Calibri" panose="020F0502020204030204" pitchFamily="34" charset="0"/>
                        <a:cs typeface="Calibri" panose="020F0502020204030204" pitchFamily="34" charset="0"/>
                      </a:endParaRPr>
                    </a:p>
                  </a:txBody>
                  <a:tcPr/>
                </a:tc>
                <a:tc>
                  <a:txBody>
                    <a:bodyPr/>
                    <a:lstStyle/>
                    <a:p>
                      <a:r>
                        <a:rPr lang="es-PY" dirty="0" smtClean="0">
                          <a:latin typeface="Calibri" panose="020F0502020204030204" pitchFamily="34" charset="0"/>
                          <a:cs typeface="Calibri" panose="020F0502020204030204" pitchFamily="34" charset="0"/>
                        </a:rPr>
                        <a:t>RESULTADO</a:t>
                      </a:r>
                      <a:r>
                        <a:rPr lang="es-PY" baseline="0" dirty="0" smtClean="0">
                          <a:latin typeface="Calibri" panose="020F0502020204030204" pitchFamily="34" charset="0"/>
                          <a:cs typeface="Calibri" panose="020F0502020204030204" pitchFamily="34" charset="0"/>
                        </a:rPr>
                        <a:t> OBTENIDO</a:t>
                      </a:r>
                      <a:endParaRPr lang="es-PY" dirty="0">
                        <a:latin typeface="Calibri" panose="020F0502020204030204" pitchFamily="34" charset="0"/>
                        <a:cs typeface="Calibri" panose="020F0502020204030204" pitchFamily="34" charset="0"/>
                      </a:endParaRPr>
                    </a:p>
                  </a:txBody>
                  <a:tcPr/>
                </a:tc>
              </a:tr>
              <a:tr h="445366">
                <a:tc>
                  <a:txBody>
                    <a:bodyPr/>
                    <a:lstStyle/>
                    <a:p>
                      <a:pPr algn="ctr"/>
                      <a:r>
                        <a:rPr lang="es-PY" b="1" dirty="0" smtClean="0">
                          <a:solidFill>
                            <a:schemeClr val="bg1"/>
                          </a:solidFill>
                        </a:rPr>
                        <a:t>92%</a:t>
                      </a:r>
                      <a:endParaRPr lang="es-PY" b="1" dirty="0">
                        <a:solidFill>
                          <a:schemeClr val="bg1"/>
                        </a:solidFill>
                      </a:endParaRPr>
                    </a:p>
                  </a:txBody>
                  <a:tcPr>
                    <a:solidFill>
                      <a:srgbClr val="00B050"/>
                    </a:solidFill>
                  </a:tcPr>
                </a:tc>
                <a:tc>
                  <a:txBody>
                    <a:bodyPr/>
                    <a:lstStyle/>
                    <a:p>
                      <a:pPr algn="ctr"/>
                      <a:r>
                        <a:rPr lang="es-PY" b="1" dirty="0" smtClean="0">
                          <a:solidFill>
                            <a:schemeClr val="bg1"/>
                          </a:solidFill>
                        </a:rPr>
                        <a:t>ADECUADO</a:t>
                      </a:r>
                      <a:endParaRPr lang="es-PY" b="1" dirty="0">
                        <a:solidFill>
                          <a:schemeClr val="bg1"/>
                        </a:solidFill>
                      </a:endParaRPr>
                    </a:p>
                  </a:txBody>
                  <a:tcPr>
                    <a:solidFill>
                      <a:srgbClr val="00B050"/>
                    </a:solidFill>
                  </a:tcPr>
                </a:tc>
              </a:tr>
            </a:tbl>
          </a:graphicData>
        </a:graphic>
      </p:graphicFrame>
      <p:sp>
        <p:nvSpPr>
          <p:cNvPr id="4" name="CuadroTexto 3"/>
          <p:cNvSpPr txBox="1"/>
          <p:nvPr/>
        </p:nvSpPr>
        <p:spPr>
          <a:xfrm>
            <a:off x="742438" y="4771072"/>
            <a:ext cx="10899102" cy="1569660"/>
          </a:xfrm>
          <a:prstGeom prst="rect">
            <a:avLst/>
          </a:prstGeom>
          <a:noFill/>
        </p:spPr>
        <p:txBody>
          <a:bodyPr wrap="square" rtlCol="0">
            <a:spAutoFit/>
          </a:bodyPr>
          <a:lstStyle/>
          <a:p>
            <a:pPr algn="just"/>
            <a:r>
              <a:rPr lang="es-PY" sz="2400" b="1" dirty="0" smtClean="0"/>
              <a:t>Se </a:t>
            </a:r>
            <a:r>
              <a:rPr lang="es-PY" sz="2400" b="1" dirty="0"/>
              <a:t>logró un cumplimiento del 92% </a:t>
            </a:r>
            <a:r>
              <a:rPr lang="es-PY" sz="2400" dirty="0"/>
              <a:t>de las acciones previstas para el para el segundo trimestre, siendo el </a:t>
            </a:r>
            <a:r>
              <a:rPr lang="es-PY" sz="2400" b="1" dirty="0"/>
              <a:t>8% el peso que se encuentra en proceso de ejecución</a:t>
            </a:r>
            <a:r>
              <a:rPr lang="es-PY" sz="2400" b="1" dirty="0" smtClean="0"/>
              <a:t>.</a:t>
            </a:r>
          </a:p>
          <a:p>
            <a:pPr algn="just"/>
            <a:r>
              <a:rPr lang="es-PY" sz="2400" dirty="0" smtClean="0"/>
              <a:t>De 12 líneas de acciones programadas, se han ejecutado 11 acciones, correspondiente a los 7 objetivos estratégicos del POA de esta unidad.</a:t>
            </a:r>
            <a:r>
              <a:rPr lang="es-PY" dirty="0"/>
              <a:t>	</a:t>
            </a:r>
          </a:p>
        </p:txBody>
      </p:sp>
    </p:spTree>
    <p:extLst>
      <p:ext uri="{BB962C8B-B14F-4D97-AF65-F5344CB8AC3E}">
        <p14:creationId xmlns:p14="http://schemas.microsoft.com/office/powerpoint/2010/main" val="2336206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097280" y="1175906"/>
            <a:ext cx="10439400" cy="5081230"/>
          </a:xfrm>
        </p:spPr>
        <p:txBody>
          <a:bodyPr>
            <a:normAutofit/>
          </a:bodyPr>
          <a:lstStyle/>
          <a:p>
            <a:pPr algn="l"/>
            <a:r>
              <a:rPr lang="es-PY" sz="3200" dirty="0">
                <a:effectLst>
                  <a:outerShdw blurRad="38100" dist="38100" dir="2700000" algn="tl">
                    <a:srgbClr val="000000">
                      <a:alpha val="43137"/>
                    </a:srgbClr>
                  </a:outerShdw>
                </a:effectLst>
              </a:rPr>
              <a:t>DIRECCIÓN GENERAL </a:t>
            </a:r>
            <a:r>
              <a:rPr lang="es-PY" sz="3200" dirty="0" smtClean="0">
                <a:effectLst>
                  <a:outerShdw blurRad="38100" dist="38100" dir="2700000" algn="tl">
                    <a:srgbClr val="000000">
                      <a:alpha val="43137"/>
                    </a:srgbClr>
                  </a:outerShdw>
                </a:effectLst>
              </a:rPr>
              <a:t>DE ADMINISTRACIÓN Y FINANZAS</a:t>
            </a:r>
            <a:endParaRPr lang="es-PY" sz="3200" dirty="0">
              <a:effectLst>
                <a:outerShdw blurRad="38100" dist="38100" dir="2700000" algn="tl">
                  <a:srgbClr val="000000">
                    <a:alpha val="43137"/>
                  </a:srgbClr>
                </a:outerShdw>
              </a:effectLst>
            </a:endParaRPr>
          </a:p>
        </p:txBody>
      </p:sp>
      <p:sp>
        <p:nvSpPr>
          <p:cNvPr id="8" name="CuadroTexto 7"/>
          <p:cNvSpPr txBox="1"/>
          <p:nvPr/>
        </p:nvSpPr>
        <p:spPr>
          <a:xfrm>
            <a:off x="1310640" y="243840"/>
            <a:ext cx="9982200" cy="584775"/>
          </a:xfrm>
          <a:prstGeom prst="rect">
            <a:avLst/>
          </a:prstGeom>
          <a:noFill/>
        </p:spPr>
        <p:txBody>
          <a:bodyPr wrap="square" rtlCol="0">
            <a:spAutoFit/>
          </a:bodyPr>
          <a:lstStyle/>
          <a:p>
            <a:r>
              <a:rPr lang="es-PY" sz="3200">
                <a:solidFill>
                  <a:prstClr val="black"/>
                </a:solidFill>
                <a:effectLst>
                  <a:outerShdw blurRad="38100" dist="38100" dir="2700000" algn="tl">
                    <a:srgbClr val="000000">
                      <a:alpha val="43137"/>
                    </a:srgbClr>
                  </a:outerShdw>
                </a:effectLst>
              </a:rPr>
              <a:t>Evaluación semestral de la gestión</a:t>
            </a:r>
            <a:endParaRPr lang="es-PY" sz="1600" dirty="0"/>
          </a:p>
        </p:txBody>
      </p:sp>
      <p:cxnSp>
        <p:nvCxnSpPr>
          <p:cNvPr id="10" name="Conector recto 9"/>
          <p:cNvCxnSpPr/>
          <p:nvPr/>
        </p:nvCxnSpPr>
        <p:spPr>
          <a:xfrm>
            <a:off x="1097280" y="1021080"/>
            <a:ext cx="10302240" cy="15240"/>
          </a:xfrm>
          <a:prstGeom prst="line">
            <a:avLst/>
          </a:prstGeom>
          <a:ln w="28575"/>
        </p:spPr>
        <p:style>
          <a:lnRef idx="3">
            <a:schemeClr val="accent5"/>
          </a:lnRef>
          <a:fillRef idx="0">
            <a:schemeClr val="accent5"/>
          </a:fillRef>
          <a:effectRef idx="2">
            <a:schemeClr val="accent5"/>
          </a:effectRef>
          <a:fontRef idx="minor">
            <a:schemeClr val="tx1"/>
          </a:fontRef>
        </p:style>
      </p:cxnSp>
      <p:sp>
        <p:nvSpPr>
          <p:cNvPr id="2" name="Rectángulo 1"/>
          <p:cNvSpPr/>
          <p:nvPr/>
        </p:nvSpPr>
        <p:spPr>
          <a:xfrm>
            <a:off x="1111383" y="1907146"/>
            <a:ext cx="10439400" cy="3908762"/>
          </a:xfrm>
          <a:prstGeom prst="rect">
            <a:avLst/>
          </a:prstGeom>
        </p:spPr>
        <p:txBody>
          <a:bodyPr wrap="square">
            <a:spAutoFit/>
          </a:bodyPr>
          <a:lstStyle/>
          <a:p>
            <a:endParaRPr lang="es-PY" sz="2800" b="1" dirty="0" smtClean="0"/>
          </a:p>
          <a:p>
            <a:r>
              <a:rPr lang="es-PY" sz="2800" b="1" dirty="0" smtClean="0"/>
              <a:t>DIFICULTADES </a:t>
            </a:r>
            <a:r>
              <a:rPr lang="es-PY" sz="2800" b="1" dirty="0"/>
              <a:t>Y LECCIONES APRENDIDAS</a:t>
            </a:r>
          </a:p>
          <a:p>
            <a:pPr algn="just"/>
            <a:endParaRPr lang="es-PY" sz="2800" dirty="0" smtClean="0"/>
          </a:p>
          <a:p>
            <a:pPr algn="just"/>
            <a:r>
              <a:rPr lang="es-PY" sz="2800" dirty="0" smtClean="0"/>
              <a:t>Demora </a:t>
            </a:r>
            <a:r>
              <a:rPr lang="es-PY" sz="2800" dirty="0"/>
              <a:t>de los  trámites por parte del Ministerio de Hacienda en cuanto a la aprobación de Plan de Caja, así mismo de la habilitación para los funcionarios incorporados a Institución. </a:t>
            </a:r>
          </a:p>
          <a:p>
            <a:pPr algn="just"/>
            <a:r>
              <a:rPr lang="es-PY" sz="2800" dirty="0"/>
              <a:t>Demora  en cuanto a la  entrega de documentos en los plazos establecidos para realizar con tiempo los trabajos.	</a:t>
            </a:r>
          </a:p>
          <a:p>
            <a:endParaRPr lang="es-PY" sz="2400" b="1" dirty="0" smtClean="0"/>
          </a:p>
        </p:txBody>
      </p:sp>
      <p:pic>
        <p:nvPicPr>
          <p:cNvPr id="4" name="Imagen 3"/>
          <p:cNvPicPr>
            <a:picLocks noChangeAspect="1"/>
          </p:cNvPicPr>
          <p:nvPr/>
        </p:nvPicPr>
        <p:blipFill>
          <a:blip r:embed="rId2"/>
          <a:stretch>
            <a:fillRect/>
          </a:stretch>
        </p:blipFill>
        <p:spPr>
          <a:xfrm>
            <a:off x="9525282" y="1683661"/>
            <a:ext cx="1646048" cy="1547169"/>
          </a:xfrm>
          <a:prstGeom prst="rect">
            <a:avLst/>
          </a:prstGeom>
        </p:spPr>
      </p:pic>
    </p:spTree>
    <p:extLst>
      <p:ext uri="{BB962C8B-B14F-4D97-AF65-F5344CB8AC3E}">
        <p14:creationId xmlns:p14="http://schemas.microsoft.com/office/powerpoint/2010/main" val="436619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Hardcover</Template>
  <TotalTime>1910</TotalTime>
  <Words>1198</Words>
  <Application>Microsoft Office PowerPoint</Application>
  <PresentationFormat>Panorámica</PresentationFormat>
  <Paragraphs>121</Paragraphs>
  <Slides>16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Aharoni</vt:lpstr>
      <vt:lpstr>Arial</vt:lpstr>
      <vt:lpstr>Bell MT</vt:lpstr>
      <vt:lpstr>Calibri</vt:lpstr>
      <vt:lpstr>Calibri Light</vt:lpstr>
      <vt:lpstr>Tema de Office</vt:lpstr>
      <vt:lpstr>DIRECCIÓN GENERAL DE GABINETE Dirección de Planificación y Desarrollo Dpto. de Coordinación de Proyectos y Convenios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del Carmen</dc:creator>
  <cp:lastModifiedBy>Maria del Carmen</cp:lastModifiedBy>
  <cp:revision>212</cp:revision>
  <dcterms:created xsi:type="dcterms:W3CDTF">2021-08-11T16:25:28Z</dcterms:created>
  <dcterms:modified xsi:type="dcterms:W3CDTF">2022-07-27T11:59:42Z</dcterms:modified>
</cp:coreProperties>
</file>