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79" r:id="rId4"/>
    <p:sldId id="267" r:id="rId5"/>
    <p:sldId id="266" r:id="rId6"/>
    <p:sldId id="271" r:id="rId7"/>
    <p:sldId id="270" r:id="rId8"/>
    <p:sldId id="269" r:id="rId9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 varScale="1">
        <p:scale>
          <a:sx n="64" d="100"/>
          <a:sy n="64" d="100"/>
        </p:scale>
        <p:origin x="41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7936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0193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771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855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1778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805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74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6732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5682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0365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62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3481-04E7-4945-BCE2-950D06FBAB70}" type="datetimeFigureOut">
              <a:rPr lang="es-PY" smtClean="0"/>
              <a:t>1/2/2023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31C6-5AF8-4FD2-BB51-23245BDD31FD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6021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0652" y="1428170"/>
            <a:ext cx="10735605" cy="1095029"/>
          </a:xfrm>
        </p:spPr>
        <p:txBody>
          <a:bodyPr>
            <a:noAutofit/>
          </a:bodyPr>
          <a:lstStyle/>
          <a:p>
            <a:pPr algn="r"/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DIRECCIÓN GENERAL DE GABINETE</a:t>
            </a:r>
            <a:b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Dirección de Planificación y Desarrollo</a:t>
            </a:r>
            <a:b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PY" sz="2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Dpto. de Coordinación de Proyectos y Convenios</a:t>
            </a:r>
            <a:endParaRPr lang="es-PY" sz="2400" b="1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114250" y="3088682"/>
            <a:ext cx="100702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Y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 DEL</a:t>
            </a:r>
          </a:p>
          <a:p>
            <a:r>
              <a:rPr lang="es-PY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OPERATIVO ANUAL AÑO 2022</a:t>
            </a:r>
            <a:endParaRPr lang="es-PY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964905" y="5678905"/>
            <a:ext cx="3566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4to trimestre, octubre a diciembre 2022</a:t>
            </a:r>
            <a:endParaRPr lang="es-PY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 descr="C:\Users\Vicepresidencia 2\AppData\Local\Microsoft\Windows\INetCache\Content.Word\LOGO JEM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70" y="614735"/>
            <a:ext cx="2970798" cy="11418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185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1030224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GABINETE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64173"/>
              </p:ext>
            </p:extLst>
          </p:nvPr>
        </p:nvGraphicFramePr>
        <p:xfrm>
          <a:off x="1097280" y="1768544"/>
          <a:ext cx="8880962" cy="223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715">
                <a:tc>
                  <a:txBody>
                    <a:bodyPr/>
                    <a:lstStyle/>
                    <a:p>
                      <a:r>
                        <a:rPr lang="es-PY" dirty="0" smtClean="0"/>
                        <a:t>VALORACIÓN AVANCE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RESULTADO OBTENIDO</a:t>
                      </a:r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15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100 %</a:t>
                      </a:r>
                      <a:endParaRPr lang="es-P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385">
                <a:tc gridSpan="2">
                  <a:txBody>
                    <a:bodyPr/>
                    <a:lstStyle/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  <a:p>
                      <a:endParaRPr lang="es-PY" sz="2000" i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15355"/>
              </p:ext>
            </p:extLst>
          </p:nvPr>
        </p:nvGraphicFramePr>
        <p:xfrm>
          <a:off x="1097280" y="3056022"/>
          <a:ext cx="3369644" cy="973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418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Verde</a:t>
                      </a:r>
                      <a:endParaRPr lang="es-PY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s-PY" sz="1200" baseline="0" dirty="0" smtClean="0">
                          <a:solidFill>
                            <a:schemeClr val="tx1"/>
                          </a:solidFill>
                        </a:rPr>
                        <a:t> 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ADECUADO</a:t>
                      </a:r>
                      <a:endParaRPr lang="es-PY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Amarillo</a:t>
                      </a:r>
                      <a:endParaRPr lang="es-PY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60-80%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INTERMEDIO</a:t>
                      </a:r>
                      <a:endParaRPr lang="es-PY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Rojo</a:t>
                      </a:r>
                      <a:endParaRPr lang="es-PY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&lt;60%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INSUFICIENTE</a:t>
                      </a:r>
                      <a:endParaRPr lang="es-PY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97280" y="2707106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b="1" dirty="0" smtClean="0"/>
              <a:t>Referencia</a:t>
            </a:r>
            <a:endParaRPr lang="es-PY" b="1" dirty="0"/>
          </a:p>
        </p:txBody>
      </p:sp>
      <p:sp>
        <p:nvSpPr>
          <p:cNvPr id="7" name="Rectángulo 6"/>
          <p:cNvSpPr/>
          <p:nvPr/>
        </p:nvSpPr>
        <p:spPr>
          <a:xfrm>
            <a:off x="733926" y="4555436"/>
            <a:ext cx="10393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2000" dirty="0"/>
              <a:t>En el presente trimestre correspondió a la Dirección </a:t>
            </a:r>
            <a:r>
              <a:rPr lang="es-PY" sz="2000" dirty="0" smtClean="0"/>
              <a:t>General de Gabinete, </a:t>
            </a:r>
            <a:r>
              <a:rPr lang="es-PY" sz="2000" dirty="0"/>
              <a:t>desarrollar y ejecutar </a:t>
            </a:r>
            <a:r>
              <a:rPr lang="es-PY" sz="2000" b="1" dirty="0" smtClean="0"/>
              <a:t>9 </a:t>
            </a:r>
            <a:r>
              <a:rPr lang="es-PY" sz="2000" b="1" dirty="0"/>
              <a:t>Objetivos estratégicos </a:t>
            </a:r>
            <a:r>
              <a:rPr lang="es-PY" sz="2000" dirty="0"/>
              <a:t>y </a:t>
            </a:r>
            <a:r>
              <a:rPr lang="es-PY" sz="2000" b="1" dirty="0" smtClean="0"/>
              <a:t>19 líneas </a:t>
            </a:r>
            <a:r>
              <a:rPr lang="es-PY" sz="2000" b="1" dirty="0"/>
              <a:t>de acciones estratégicas</a:t>
            </a:r>
            <a:r>
              <a:rPr lang="es-PY" sz="2000" dirty="0"/>
              <a:t>. Como resultado del análisis de la ejecución del POA, esta dependencia </a:t>
            </a:r>
            <a:r>
              <a:rPr lang="es-PY" sz="2000" b="1" dirty="0"/>
              <a:t>logró un cumplimiento del 100% de las acciones programadas para el para el </a:t>
            </a:r>
            <a:r>
              <a:rPr lang="es-PY" sz="2000" b="1" dirty="0" smtClean="0"/>
              <a:t>cuarto</a:t>
            </a:r>
            <a:r>
              <a:rPr lang="es-PY" sz="2000" b="1" dirty="0" smtClean="0"/>
              <a:t> </a:t>
            </a:r>
            <a:r>
              <a:rPr lang="es-PY" sz="2000" b="1" dirty="0" smtClean="0"/>
              <a:t>trimestre</a:t>
            </a:r>
            <a:r>
              <a:rPr lang="es-PY" sz="2000" b="1" dirty="0"/>
              <a:t>.</a:t>
            </a:r>
            <a:r>
              <a:rPr lang="es-PY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050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774" y="1167170"/>
            <a:ext cx="10414066" cy="508123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3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EJECUTIVA</a:t>
            </a:r>
            <a:endParaRPr lang="es-ES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38" y="292299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774" y="3422907"/>
            <a:ext cx="3802408" cy="1094502"/>
          </a:xfrm>
          <a:prstGeom prst="rect">
            <a:avLst/>
          </a:prstGeom>
        </p:spPr>
      </p:pic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146998"/>
              </p:ext>
            </p:extLst>
          </p:nvPr>
        </p:nvGraphicFramePr>
        <p:xfrm>
          <a:off x="878774" y="1935833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36256" y="4517409"/>
            <a:ext cx="1089910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dirty="0"/>
              <a:t>						</a:t>
            </a:r>
          </a:p>
          <a:p>
            <a:pPr algn="just"/>
            <a:r>
              <a:rPr lang="es-PY" sz="2000" dirty="0"/>
              <a:t>En el presente trimestre correspondió a la Dirección </a:t>
            </a:r>
            <a:r>
              <a:rPr lang="es-PY" sz="2000" dirty="0" smtClean="0"/>
              <a:t>Ejecutiva dependiente de la Presidencia, </a:t>
            </a:r>
            <a:r>
              <a:rPr lang="es-PY" sz="2000" dirty="0"/>
              <a:t>desarrollar y ejecutar </a:t>
            </a:r>
            <a:r>
              <a:rPr lang="es-PY" sz="2000" b="1" dirty="0" smtClean="0"/>
              <a:t>6 </a:t>
            </a:r>
            <a:r>
              <a:rPr lang="es-PY" sz="2000" b="1" dirty="0"/>
              <a:t>Objetivos estratégicos </a:t>
            </a:r>
            <a:r>
              <a:rPr lang="es-PY" sz="2000" dirty="0" smtClean="0"/>
              <a:t>y </a:t>
            </a:r>
            <a:r>
              <a:rPr lang="es-PY" sz="2000" b="1" dirty="0" smtClean="0"/>
              <a:t>11 </a:t>
            </a:r>
            <a:r>
              <a:rPr lang="es-PY" sz="2000" b="1" dirty="0"/>
              <a:t>líneas de acciones estratégicas</a:t>
            </a:r>
            <a:r>
              <a:rPr lang="es-PY" sz="2000" dirty="0"/>
              <a:t>. Como resultado del análisis de la ejecución del POA, esta dependencia </a:t>
            </a:r>
            <a:r>
              <a:rPr lang="es-PY" sz="2000" b="1" dirty="0" smtClean="0"/>
              <a:t>logró </a:t>
            </a:r>
            <a:r>
              <a:rPr lang="es-PY" sz="2000" b="1" dirty="0"/>
              <a:t>un cumplimiento del 100% de las acciones </a:t>
            </a:r>
            <a:r>
              <a:rPr lang="es-PY" sz="2000" b="1" dirty="0" smtClean="0"/>
              <a:t>programadas para </a:t>
            </a:r>
            <a:r>
              <a:rPr lang="es-PY" sz="2000" b="1" dirty="0"/>
              <a:t>el </a:t>
            </a:r>
            <a:r>
              <a:rPr lang="es-PY" sz="2000" b="1" dirty="0" smtClean="0"/>
              <a:t>cuarto</a:t>
            </a:r>
            <a:r>
              <a:rPr lang="es-PY" sz="2000" b="1" dirty="0" smtClean="0"/>
              <a:t> </a:t>
            </a:r>
            <a:r>
              <a:rPr lang="es-PY" sz="2000" b="1" dirty="0"/>
              <a:t>trimestre.	</a:t>
            </a:r>
          </a:p>
          <a:p>
            <a:pPr algn="just"/>
            <a:r>
              <a:rPr lang="es-PY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38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19556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SECRETARÍA GENERAL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97142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092" y="2890284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3330757"/>
            <a:ext cx="3407959" cy="93276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01092" y="4577947"/>
            <a:ext cx="10398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dirty="0" smtClean="0"/>
              <a:t>A esta Dirección General en el presente trimestre correspondió desarrollar y ejecutar </a:t>
            </a:r>
            <a:r>
              <a:rPr lang="es-PY" b="1" dirty="0" smtClean="0"/>
              <a:t>6 Objetivos estratégicos </a:t>
            </a:r>
            <a:r>
              <a:rPr lang="es-PY" dirty="0" smtClean="0"/>
              <a:t>y </a:t>
            </a:r>
            <a:r>
              <a:rPr lang="es-PY" b="1" dirty="0" smtClean="0"/>
              <a:t>15 líneas de acciones estratégicas</a:t>
            </a:r>
            <a:r>
              <a:rPr lang="es-PY" dirty="0" smtClean="0"/>
              <a:t>. Como resultado del análisis de la ejecución del POA, esta dependencia cumplió con el </a:t>
            </a:r>
            <a:r>
              <a:rPr lang="es-PY" b="1" dirty="0" smtClean="0"/>
              <a:t>100% de los objetivos aprobados en el PEI vigente</a:t>
            </a:r>
            <a:r>
              <a:rPr lang="es-PY" dirty="0" smtClean="0"/>
              <a:t>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38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43940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ASUNTOS LEGALES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21" y="1968256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89407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221" y="3329264"/>
            <a:ext cx="3407959" cy="932769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097280" y="4624924"/>
            <a:ext cx="9529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dirty="0" smtClean="0"/>
              <a:t>A esta Dirección General en </a:t>
            </a:r>
            <a:r>
              <a:rPr lang="es-PY" dirty="0"/>
              <a:t>el presente trimestre correspondió </a:t>
            </a:r>
            <a:r>
              <a:rPr lang="es-PY" dirty="0" smtClean="0"/>
              <a:t>desarrollar </a:t>
            </a:r>
            <a:r>
              <a:rPr lang="es-PY" dirty="0"/>
              <a:t>y ejecutar </a:t>
            </a:r>
            <a:r>
              <a:rPr lang="es-PY" b="1" dirty="0" smtClean="0"/>
              <a:t>6 </a:t>
            </a:r>
            <a:r>
              <a:rPr lang="es-PY" b="1" dirty="0"/>
              <a:t>Objetivos estratégicos </a:t>
            </a:r>
            <a:r>
              <a:rPr lang="es-PY" dirty="0"/>
              <a:t>y </a:t>
            </a:r>
            <a:r>
              <a:rPr lang="es-PY" b="1" dirty="0" smtClean="0"/>
              <a:t>23 líneas de </a:t>
            </a:r>
            <a:r>
              <a:rPr lang="es-PY" b="1" dirty="0"/>
              <a:t>acciones estratégicas</a:t>
            </a:r>
            <a:r>
              <a:rPr lang="es-PY" dirty="0"/>
              <a:t>. Como resultado del análisis de la ejecución del POA, esta dependencia cumplió con el</a:t>
            </a:r>
            <a:r>
              <a:rPr lang="es-PY" b="1" dirty="0"/>
              <a:t> 100% de los objetivos aprobados en el PEI </a:t>
            </a:r>
            <a:r>
              <a:rPr lang="es-PY" b="1" dirty="0" smtClean="0"/>
              <a:t>vigente</a:t>
            </a:r>
            <a:r>
              <a:rPr lang="es-P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62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7280" y="1167170"/>
            <a:ext cx="10195560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DE AUDITORÍA 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33238"/>
            <a:ext cx="8919221" cy="22861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60" y="2926379"/>
            <a:ext cx="2200847" cy="499915"/>
          </a:xfrm>
          <a:prstGeom prst="rect">
            <a:avLst/>
          </a:prstGeom>
        </p:spPr>
      </p:pic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07481"/>
              </p:ext>
            </p:extLst>
          </p:nvPr>
        </p:nvGraphicFramePr>
        <p:xfrm>
          <a:off x="1097280" y="3413421"/>
          <a:ext cx="3369644" cy="9060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Verde</a:t>
                      </a:r>
                      <a:endParaRPr lang="es-PY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s-PY" sz="1200" baseline="0" dirty="0" smtClean="0">
                          <a:solidFill>
                            <a:schemeClr val="tx1"/>
                          </a:solidFill>
                        </a:rPr>
                        <a:t> 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ADECUADO</a:t>
                      </a:r>
                      <a:endParaRPr lang="es-PY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12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Amarillo</a:t>
                      </a:r>
                      <a:endParaRPr lang="es-PY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60-80%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INTERMEDIO</a:t>
                      </a:r>
                      <a:endParaRPr lang="es-PY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r>
                        <a:rPr lang="es-PY" sz="1200" b="1" dirty="0" smtClean="0"/>
                        <a:t>Rojo</a:t>
                      </a:r>
                      <a:endParaRPr lang="es-PY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 smtClean="0">
                          <a:solidFill>
                            <a:schemeClr val="tx1"/>
                          </a:solidFill>
                        </a:rPr>
                        <a:t>&lt;60%</a:t>
                      </a:r>
                      <a:endParaRPr lang="es-PY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INSUFICIENTE</a:t>
                      </a:r>
                      <a:endParaRPr lang="es-PY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862263" y="4581393"/>
            <a:ext cx="10665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dirty="0" smtClean="0"/>
              <a:t>En el presente trimestre correspondió a la Dirección de Auditoría, desarrollar y ejecutar </a:t>
            </a:r>
            <a:r>
              <a:rPr lang="es-PY" b="1" dirty="0" smtClean="0"/>
              <a:t>4 Objetivos estratégicos </a:t>
            </a:r>
            <a:r>
              <a:rPr lang="es-PY" dirty="0" smtClean="0"/>
              <a:t>y </a:t>
            </a:r>
            <a:r>
              <a:rPr lang="es-PY" b="1" dirty="0" smtClean="0"/>
              <a:t>6 </a:t>
            </a:r>
            <a:r>
              <a:rPr lang="es-PY" b="1" dirty="0" smtClean="0"/>
              <a:t>líneas de acciones estratégicas</a:t>
            </a:r>
            <a:r>
              <a:rPr lang="es-PY" dirty="0" smtClean="0"/>
              <a:t>. Como resultado del análisis de la ejecución del POA, esta dependencia cumplió con el </a:t>
            </a:r>
            <a:r>
              <a:rPr lang="es-PY" b="1" dirty="0" smtClean="0"/>
              <a:t>100% de los objetivos aprobados en el PEI vigente</a:t>
            </a:r>
            <a:r>
              <a:rPr lang="es-PY" dirty="0" smtClean="0"/>
              <a:t>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52067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774" y="1167170"/>
            <a:ext cx="10414066" cy="508123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3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ADMINISTRACIÓN Y FINANZAS</a:t>
            </a:r>
            <a:endParaRPr lang="es-ES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38" y="2922992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774" y="3422907"/>
            <a:ext cx="3802408" cy="1094502"/>
          </a:xfrm>
          <a:prstGeom prst="rect">
            <a:avLst/>
          </a:prstGeom>
        </p:spPr>
      </p:pic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6246"/>
              </p:ext>
            </p:extLst>
          </p:nvPr>
        </p:nvGraphicFramePr>
        <p:xfrm>
          <a:off x="878774" y="1935833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42438" y="4771072"/>
            <a:ext cx="10899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2000" b="1" dirty="0" smtClean="0"/>
              <a:t>Se </a:t>
            </a:r>
            <a:r>
              <a:rPr lang="es-PY" sz="2000" b="1" dirty="0"/>
              <a:t>logró un cumplimiento del </a:t>
            </a:r>
            <a:r>
              <a:rPr lang="es-PY" sz="2000" b="1" dirty="0" smtClean="0"/>
              <a:t>100% </a:t>
            </a:r>
            <a:r>
              <a:rPr lang="es-PY" sz="2000" dirty="0"/>
              <a:t>de las acciones </a:t>
            </a:r>
            <a:r>
              <a:rPr lang="es-PY" sz="2000" dirty="0" smtClean="0"/>
              <a:t>previstas </a:t>
            </a:r>
            <a:r>
              <a:rPr lang="es-PY" sz="2000" dirty="0"/>
              <a:t>para el </a:t>
            </a:r>
            <a:r>
              <a:rPr lang="es-PY" sz="2000" dirty="0" smtClean="0"/>
              <a:t>cuarto</a:t>
            </a:r>
            <a:r>
              <a:rPr lang="es-PY" sz="2000" dirty="0" smtClean="0"/>
              <a:t> </a:t>
            </a:r>
            <a:r>
              <a:rPr lang="es-PY" sz="2000" dirty="0"/>
              <a:t>trimestre, </a:t>
            </a:r>
            <a:r>
              <a:rPr lang="es-PY" sz="2000" dirty="0" smtClean="0"/>
              <a:t>se </a:t>
            </a:r>
            <a:r>
              <a:rPr lang="es-PY" sz="2000" dirty="0" smtClean="0"/>
              <a:t>han ejecutado las </a:t>
            </a:r>
            <a:r>
              <a:rPr lang="es-PY" sz="2000" b="1" dirty="0" smtClean="0"/>
              <a:t>12 </a:t>
            </a:r>
            <a:r>
              <a:rPr lang="es-PY" sz="2000" b="1" dirty="0" smtClean="0"/>
              <a:t>acciones programadas</a:t>
            </a:r>
            <a:r>
              <a:rPr lang="es-PY" sz="2000" dirty="0" smtClean="0"/>
              <a:t>, </a:t>
            </a:r>
            <a:r>
              <a:rPr lang="es-PY" sz="2000" dirty="0" smtClean="0"/>
              <a:t>correspondiente a </a:t>
            </a:r>
            <a:r>
              <a:rPr lang="es-PY" sz="2000" b="1" dirty="0" smtClean="0"/>
              <a:t>7 objetivos estratégicos </a:t>
            </a:r>
            <a:r>
              <a:rPr lang="es-PY" sz="2000" dirty="0" smtClean="0"/>
              <a:t>del POA de esta unidad.</a:t>
            </a:r>
            <a:r>
              <a:rPr lang="es-PY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62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4411" y="1167170"/>
            <a:ext cx="10838409" cy="508123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DIRECCIÓN GENERAL DE TALENTO HUMANO</a:t>
            </a:r>
            <a:endParaRPr lang="es-ES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P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10640" y="243840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trimestral</a:t>
            </a:r>
            <a:endParaRPr lang="es-PY" sz="16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1097280" y="1021080"/>
            <a:ext cx="10302240" cy="15240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98048"/>
            <a:ext cx="2200847" cy="4999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12" y="3402412"/>
            <a:ext cx="3510815" cy="960812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25830"/>
              </p:ext>
            </p:extLst>
          </p:nvPr>
        </p:nvGraphicFramePr>
        <p:xfrm>
          <a:off x="894412" y="1915474"/>
          <a:ext cx="8128000" cy="98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793"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VALORACIÓN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AVANCE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lang="es-PY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OBTENIDO</a:t>
                      </a:r>
                      <a:endParaRPr lang="es-PY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366">
                <a:tc>
                  <a:txBody>
                    <a:bodyPr/>
                    <a:lstStyle/>
                    <a:p>
                      <a:pPr algn="ctr"/>
                      <a:r>
                        <a:rPr lang="es-PY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ADECUADO</a:t>
                      </a:r>
                      <a:endParaRPr lang="es-PY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77922" y="4494074"/>
            <a:ext cx="10795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2000" dirty="0"/>
              <a:t>Las acciones estratégicas establecidas para ejecución durante el </a:t>
            </a:r>
            <a:r>
              <a:rPr lang="es-PY" sz="2000" dirty="0" smtClean="0"/>
              <a:t>cuarto </a:t>
            </a:r>
            <a:r>
              <a:rPr lang="es-PY" sz="2000" dirty="0" smtClean="0"/>
              <a:t>trimestre </a:t>
            </a:r>
            <a:r>
              <a:rPr lang="es-PY" sz="2000" dirty="0"/>
              <a:t>por la DGTH, suman un total de </a:t>
            </a:r>
            <a:r>
              <a:rPr lang="es-PY" sz="2000" b="1" dirty="0"/>
              <a:t>5</a:t>
            </a:r>
            <a:r>
              <a:rPr lang="es-PY" sz="2000" b="1" dirty="0" smtClean="0"/>
              <a:t> </a:t>
            </a:r>
            <a:r>
              <a:rPr lang="es-PY" sz="2000" b="1" dirty="0" smtClean="0"/>
              <a:t>acciones</a:t>
            </a:r>
            <a:r>
              <a:rPr lang="es-PY" sz="2000" b="1" dirty="0"/>
              <a:t> </a:t>
            </a:r>
            <a:r>
              <a:rPr lang="es-PY" sz="2000" dirty="0" smtClean="0"/>
              <a:t>que corresponde a </a:t>
            </a:r>
            <a:r>
              <a:rPr lang="es-PY" sz="2000" dirty="0" smtClean="0"/>
              <a:t>4 </a:t>
            </a:r>
            <a:r>
              <a:rPr lang="es-PY" sz="2000" dirty="0" smtClean="0"/>
              <a:t>Objetivos estratégicos.</a:t>
            </a:r>
            <a:r>
              <a:rPr lang="es-PY" sz="2000" dirty="0"/>
              <a:t>				</a:t>
            </a:r>
          </a:p>
          <a:p>
            <a:pPr algn="just"/>
            <a:r>
              <a:rPr lang="es-PY" sz="2000" b="1" dirty="0"/>
              <a:t>Se obtuvo un cumplimiento del </a:t>
            </a:r>
            <a:r>
              <a:rPr lang="es-PY" sz="2000" b="1" dirty="0" smtClean="0"/>
              <a:t>100% </a:t>
            </a:r>
            <a:r>
              <a:rPr lang="es-PY" sz="2000" dirty="0"/>
              <a:t>de ejecución de las acciones a ser ejecutadas durante el periodo de análisis. 								</a:t>
            </a:r>
          </a:p>
        </p:txBody>
      </p:sp>
    </p:spTree>
    <p:extLst>
      <p:ext uri="{BB962C8B-B14F-4D97-AF65-F5344CB8AC3E}">
        <p14:creationId xmlns:p14="http://schemas.microsoft.com/office/powerpoint/2010/main" val="124810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1994</TotalTime>
  <Words>379</Words>
  <Application>Microsoft Office PowerPoint</Application>
  <PresentationFormat>Panorámica</PresentationFormat>
  <Paragraphs>65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Tema de Office</vt:lpstr>
      <vt:lpstr>DIRECCIÓN GENERAL DE GABINETE Dirección de Planificación y Desarrollo Dpto. de Coordinación de Proyectos y Convenios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Carmen</dc:creator>
  <cp:lastModifiedBy>Dell Inc</cp:lastModifiedBy>
  <cp:revision>230</cp:revision>
  <dcterms:created xsi:type="dcterms:W3CDTF">2021-08-11T16:25:28Z</dcterms:created>
  <dcterms:modified xsi:type="dcterms:W3CDTF">2023-02-01T16:20:20Z</dcterms:modified>
</cp:coreProperties>
</file>