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5" r:id="rId2"/>
    <p:sldId id="293" r:id="rId3"/>
    <p:sldId id="313" r:id="rId4"/>
    <p:sldId id="257" r:id="rId5"/>
    <p:sldId id="258" r:id="rId6"/>
    <p:sldId id="312" r:id="rId7"/>
    <p:sldId id="371" r:id="rId8"/>
    <p:sldId id="345" r:id="rId9"/>
    <p:sldId id="260" r:id="rId10"/>
    <p:sldId id="300" r:id="rId11"/>
    <p:sldId id="302" r:id="rId12"/>
    <p:sldId id="301" r:id="rId13"/>
    <p:sldId id="311" r:id="rId14"/>
    <p:sldId id="303" r:id="rId15"/>
    <p:sldId id="304" r:id="rId16"/>
    <p:sldId id="305" r:id="rId17"/>
    <p:sldId id="344" r:id="rId18"/>
    <p:sldId id="308" r:id="rId19"/>
    <p:sldId id="309" r:id="rId20"/>
    <p:sldId id="346" r:id="rId21"/>
    <p:sldId id="269" r:id="rId22"/>
    <p:sldId id="306" r:id="rId23"/>
    <p:sldId id="369" r:id="rId24"/>
    <p:sldId id="321" r:id="rId25"/>
    <p:sldId id="307" r:id="rId26"/>
    <p:sldId id="370" r:id="rId27"/>
    <p:sldId id="275" r:id="rId28"/>
    <p:sldId id="283" r:id="rId29"/>
    <p:sldId id="347" r:id="rId30"/>
    <p:sldId id="266" r:id="rId31"/>
    <p:sldId id="310" r:id="rId32"/>
    <p:sldId id="348" r:id="rId33"/>
    <p:sldId id="366" r:id="rId34"/>
    <p:sldId id="368" r:id="rId35"/>
    <p:sldId id="349" r:id="rId36"/>
    <p:sldId id="350" r:id="rId37"/>
    <p:sldId id="351" r:id="rId38"/>
    <p:sldId id="354" r:id="rId39"/>
    <p:sldId id="352" r:id="rId40"/>
    <p:sldId id="353" r:id="rId41"/>
    <p:sldId id="355" r:id="rId42"/>
    <p:sldId id="356" r:id="rId43"/>
    <p:sldId id="372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5" r:id="rId52"/>
    <p:sldId id="364" r:id="rId53"/>
    <p:sldId id="287" r:id="rId54"/>
    <p:sldId id="327" r:id="rId55"/>
    <p:sldId id="328" r:id="rId56"/>
    <p:sldId id="329" r:id="rId57"/>
    <p:sldId id="343" r:id="rId58"/>
    <p:sldId id="314" r:id="rId59"/>
    <p:sldId id="315" r:id="rId60"/>
    <p:sldId id="316" r:id="rId61"/>
    <p:sldId id="320" r:id="rId62"/>
    <p:sldId id="319" r:id="rId63"/>
    <p:sldId id="373" r:id="rId64"/>
    <p:sldId id="296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g"/><Relationship Id="rId18" Type="http://schemas.openxmlformats.org/officeDocument/2006/relationships/image" Target="../media/image64.pn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12" Type="http://schemas.openxmlformats.org/officeDocument/2006/relationships/image" Target="../media/image60.png"/><Relationship Id="rId17" Type="http://schemas.openxmlformats.org/officeDocument/2006/relationships/image" Target="../media/image3.png"/><Relationship Id="rId2" Type="http://schemas.openxmlformats.org/officeDocument/2006/relationships/image" Target="../media/image50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21844"/>
          </a:xfrm>
        </p:spPr>
        <p:txBody>
          <a:bodyPr/>
          <a:lstStyle/>
          <a:p>
            <a:pPr algn="ctr"/>
            <a:r>
              <a:rPr lang="es-ES" b="1" dirty="0" smtClean="0"/>
              <a:t>Rendición de cuentas al ciudadano - 2023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62" y="2390475"/>
            <a:ext cx="9372476" cy="32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55091" y="1887434"/>
            <a:ext cx="11340841" cy="75978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100" b="1" dirty="0" smtClean="0"/>
              <a:t>Desarrollo de Audiencias Públicas</a:t>
            </a:r>
            <a:endParaRPr lang="en-US" sz="21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6" y="2790825"/>
            <a:ext cx="5403161" cy="34920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46" y="2804939"/>
            <a:ext cx="5372186" cy="347794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81192" y="781286"/>
            <a:ext cx="11029616" cy="691215"/>
          </a:xfrm>
        </p:spPr>
        <p:txBody>
          <a:bodyPr/>
          <a:lstStyle/>
          <a:p>
            <a:pPr algn="ctr"/>
            <a:r>
              <a:rPr lang="es-ES" b="1" dirty="0"/>
              <a:t>Día de Gobierno EN EL DEPARTAMENTO DE CAAGUAZÚ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77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90078"/>
            <a:ext cx="11029616" cy="691215"/>
          </a:xfrm>
        </p:spPr>
        <p:txBody>
          <a:bodyPr>
            <a:normAutofit/>
          </a:bodyPr>
          <a:lstStyle/>
          <a:p>
            <a:pPr algn="ctr"/>
            <a:r>
              <a:rPr lang="es-ES" sz="2700" b="1" dirty="0"/>
              <a:t>Día de Gobierno EN EL DEPARTAMENTO DE </a:t>
            </a:r>
            <a:r>
              <a:rPr lang="es-ES" sz="2700" b="1" dirty="0" smtClean="0"/>
              <a:t>CONCEPCIÓN</a:t>
            </a:r>
            <a:endParaRPr lang="en-US" sz="2700" b="1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55091" y="1878642"/>
            <a:ext cx="11340841" cy="75978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100" b="1" dirty="0" smtClean="0"/>
              <a:t>Desarrollo de Audiencias Públicas</a:t>
            </a:r>
            <a:endParaRPr lang="en-US" sz="2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" y="2868719"/>
            <a:ext cx="4775946" cy="31855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31" y="2868720"/>
            <a:ext cx="5663145" cy="31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574868" y="780533"/>
            <a:ext cx="11029616" cy="6912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/>
              <a:t>Día de Gobierno EN EL DEPARTAMENTO DE </a:t>
            </a:r>
            <a:r>
              <a:rPr lang="es-ES" b="1" dirty="0" err="1" smtClean="0"/>
              <a:t>paraguarí</a:t>
            </a:r>
            <a:endParaRPr lang="es-PY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39" y="2616474"/>
            <a:ext cx="5149845" cy="34246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8" y="2616474"/>
            <a:ext cx="5149845" cy="3424647"/>
          </a:xfrm>
          <a:prstGeom prst="rect">
            <a:avLst/>
          </a:prstGeom>
        </p:spPr>
      </p:pic>
      <p:sp>
        <p:nvSpPr>
          <p:cNvPr id="17" name="Marcador de contenido 2"/>
          <p:cNvSpPr>
            <a:spLocks noGrp="1"/>
          </p:cNvSpPr>
          <p:nvPr>
            <p:ph idx="1"/>
          </p:nvPr>
        </p:nvSpPr>
        <p:spPr>
          <a:xfrm>
            <a:off x="355091" y="1878642"/>
            <a:ext cx="11340841" cy="75978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100" b="1" dirty="0" smtClean="0"/>
              <a:t>Desarrollo de Audiencias Públicas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1890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857178"/>
            <a:ext cx="11340842" cy="71977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Mesa de trabajo interinstitucional </a:t>
            </a:r>
            <a:r>
              <a:rPr lang="es-ES" b="1" dirty="0" smtClean="0"/>
              <a:t>con la</a:t>
            </a:r>
            <a:br>
              <a:rPr lang="es-ES" b="1" dirty="0" smtClean="0"/>
            </a:br>
            <a:r>
              <a:rPr lang="es-ES" b="1" dirty="0" smtClean="0"/>
              <a:t>Asociación </a:t>
            </a:r>
            <a:r>
              <a:rPr lang="es-ES" b="1" dirty="0"/>
              <a:t>de Agentes Fiscales del Paraguay</a:t>
            </a:r>
            <a:endParaRPr lang="es-PY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05" y="2156346"/>
            <a:ext cx="6669363" cy="44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21766" y="970632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 smtClean="0"/>
              <a:t>Reuniones </a:t>
            </a:r>
            <a:r>
              <a:rPr lang="es-ES" sz="3000" b="1" dirty="0"/>
              <a:t>con miembros del </a:t>
            </a:r>
            <a:r>
              <a:rPr lang="es-ES" sz="3000" b="1" dirty="0" smtClean="0"/>
              <a:t>CONSEJO</a:t>
            </a:r>
            <a:br>
              <a:rPr lang="es-ES" sz="3000" b="1" dirty="0" smtClean="0"/>
            </a:br>
            <a:r>
              <a:rPr lang="es-ES" sz="3000" b="1" dirty="0" smtClean="0"/>
              <a:t>NACIONAL DE ABOGADOS DEL PARAGUAY (CONAP)</a:t>
            </a:r>
            <a:endParaRPr lang="es-PY" sz="3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73" y="2244398"/>
            <a:ext cx="7422828" cy="42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7051"/>
          <a:stretch/>
        </p:blipFill>
        <p:spPr>
          <a:xfrm>
            <a:off x="600807" y="2584938"/>
            <a:ext cx="5102593" cy="33821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16931"/>
          <a:stretch/>
        </p:blipFill>
        <p:spPr>
          <a:xfrm>
            <a:off x="6356837" y="2588167"/>
            <a:ext cx="5087879" cy="337887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21766" y="970632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 smtClean="0"/>
              <a:t>Reuniones </a:t>
            </a:r>
            <a:r>
              <a:rPr lang="es-ES" sz="3000" b="1" dirty="0"/>
              <a:t>con miembros del </a:t>
            </a:r>
            <a:r>
              <a:rPr lang="es-ES" sz="3000" b="1" dirty="0" smtClean="0"/>
              <a:t>CONSEJO</a:t>
            </a:r>
            <a:br>
              <a:rPr lang="es-ES" sz="3000" b="1" dirty="0" smtClean="0"/>
            </a:br>
            <a:r>
              <a:rPr lang="es-ES" sz="3000" b="1" dirty="0" smtClean="0"/>
              <a:t>NACIONAL DE ABOGADOS DEL PARAGUAY (CONAP)</a:t>
            </a:r>
            <a:endParaRPr lang="es-PY" sz="3000" b="1" dirty="0"/>
          </a:p>
        </p:txBody>
      </p:sp>
    </p:spTree>
    <p:extLst>
      <p:ext uri="{BB962C8B-B14F-4D97-AF65-F5344CB8AC3E}">
        <p14:creationId xmlns:p14="http://schemas.microsoft.com/office/powerpoint/2010/main" val="729815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21766" y="74541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Reunión </a:t>
            </a:r>
            <a:r>
              <a:rPr lang="es-ES" b="1" dirty="0"/>
              <a:t>con funcionarios</a:t>
            </a:r>
            <a:endParaRPr lang="es-PY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46" y="2237152"/>
            <a:ext cx="6634681" cy="417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9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61664"/>
            <a:ext cx="11029616" cy="691215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La Atención </a:t>
            </a:r>
            <a:r>
              <a:rPr lang="es-ES" b="1" dirty="0"/>
              <a:t>a la </a:t>
            </a:r>
            <a:r>
              <a:rPr lang="es-ES" b="1" dirty="0" smtClean="0"/>
              <a:t>Ciudadanía, una prioridad</a:t>
            </a:r>
            <a:endParaRPr lang="en-US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59" y="2027237"/>
            <a:ext cx="3432155" cy="2745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8410"/>
          <a:stretch/>
        </p:blipFill>
        <p:spPr>
          <a:xfrm>
            <a:off x="2074983" y="2027237"/>
            <a:ext cx="3385039" cy="2745724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15438"/>
              </p:ext>
            </p:extLst>
          </p:nvPr>
        </p:nvGraphicFramePr>
        <p:xfrm>
          <a:off x="1259617" y="5035542"/>
          <a:ext cx="9718146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382">
                  <a:extLst>
                    <a:ext uri="{9D8B030D-6E8A-4147-A177-3AD203B41FA5}">
                      <a16:colId xmlns:a16="http://schemas.microsoft.com/office/drawing/2014/main" val="2371989572"/>
                    </a:ext>
                  </a:extLst>
                </a:gridCol>
                <a:gridCol w="3239382">
                  <a:extLst>
                    <a:ext uri="{9D8B030D-6E8A-4147-A177-3AD203B41FA5}">
                      <a16:colId xmlns:a16="http://schemas.microsoft.com/office/drawing/2014/main" val="2613411351"/>
                    </a:ext>
                  </a:extLst>
                </a:gridCol>
                <a:gridCol w="3239382">
                  <a:extLst>
                    <a:ext uri="{9D8B030D-6E8A-4147-A177-3AD203B41FA5}">
                      <a16:colId xmlns:a16="http://schemas.microsoft.com/office/drawing/2014/main" val="1023422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PERIODO</a:t>
                      </a:r>
                      <a:endParaRPr lang="es-P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2022</a:t>
                      </a:r>
                      <a:endParaRPr lang="es-P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2023</a:t>
                      </a:r>
                      <a:endParaRPr lang="es-P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01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En ventanilla,</a:t>
                      </a:r>
                    </a:p>
                    <a:p>
                      <a:pPr algn="ctr"/>
                      <a:r>
                        <a:rPr lang="es-PY" baseline="0" dirty="0" smtClean="0"/>
                        <a:t>línea telefónica,</a:t>
                      </a:r>
                    </a:p>
                    <a:p>
                      <a:pPr algn="ctr"/>
                      <a:r>
                        <a:rPr lang="es-PY" baseline="0" dirty="0" smtClean="0"/>
                        <a:t>correo electrónico y</a:t>
                      </a:r>
                    </a:p>
                    <a:p>
                      <a:pPr algn="ctr"/>
                      <a:r>
                        <a:rPr lang="es-PY" baseline="0" dirty="0" smtClean="0"/>
                        <a:t>whatsapp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3200" dirty="0" smtClean="0"/>
                        <a:t>393</a:t>
                      </a:r>
                      <a:endParaRPr lang="es-PY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3200" dirty="0" smtClean="0"/>
                        <a:t>684</a:t>
                      </a:r>
                      <a:endParaRPr lang="es-PY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45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181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21768" y="681338"/>
            <a:ext cx="11340842" cy="764285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Énfasis en LA COMUNICACIÓN </a:t>
            </a:r>
            <a:endParaRPr lang="es-MX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823502" y="1574024"/>
            <a:ext cx="10537371" cy="11897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Publicaciones realizadas </a:t>
            </a:r>
            <a:r>
              <a:rPr lang="es-ES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en </a:t>
            </a:r>
            <a:r>
              <a:rPr lang="es-ES" sz="2400" b="1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redes sociales</a:t>
            </a:r>
            <a:endParaRPr lang="en-U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432073"/>
              </p:ext>
            </p:extLst>
          </p:nvPr>
        </p:nvGraphicFramePr>
        <p:xfrm>
          <a:off x="897521" y="2606991"/>
          <a:ext cx="10240740" cy="168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790">
                  <a:extLst>
                    <a:ext uri="{9D8B030D-6E8A-4147-A177-3AD203B41FA5}">
                      <a16:colId xmlns:a16="http://schemas.microsoft.com/office/drawing/2014/main" val="3459144726"/>
                    </a:ext>
                  </a:extLst>
                </a:gridCol>
                <a:gridCol w="1706790">
                  <a:extLst>
                    <a:ext uri="{9D8B030D-6E8A-4147-A177-3AD203B41FA5}">
                      <a16:colId xmlns:a16="http://schemas.microsoft.com/office/drawing/2014/main" val="1257089525"/>
                    </a:ext>
                  </a:extLst>
                </a:gridCol>
                <a:gridCol w="1706790">
                  <a:extLst>
                    <a:ext uri="{9D8B030D-6E8A-4147-A177-3AD203B41FA5}">
                      <a16:colId xmlns:a16="http://schemas.microsoft.com/office/drawing/2014/main" val="2955653821"/>
                    </a:ext>
                  </a:extLst>
                </a:gridCol>
                <a:gridCol w="1706790">
                  <a:extLst>
                    <a:ext uri="{9D8B030D-6E8A-4147-A177-3AD203B41FA5}">
                      <a16:colId xmlns:a16="http://schemas.microsoft.com/office/drawing/2014/main" val="3617526557"/>
                    </a:ext>
                  </a:extLst>
                </a:gridCol>
                <a:gridCol w="1706790">
                  <a:extLst>
                    <a:ext uri="{9D8B030D-6E8A-4147-A177-3AD203B41FA5}">
                      <a16:colId xmlns:a16="http://schemas.microsoft.com/office/drawing/2014/main" val="1486576117"/>
                    </a:ext>
                  </a:extLst>
                </a:gridCol>
                <a:gridCol w="1706790">
                  <a:extLst>
                    <a:ext uri="{9D8B030D-6E8A-4147-A177-3AD203B41FA5}">
                      <a16:colId xmlns:a16="http://schemas.microsoft.com/office/drawing/2014/main" val="2091224164"/>
                    </a:ext>
                  </a:extLst>
                </a:gridCol>
              </a:tblGrid>
              <a:tr h="843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PERIODO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PÁGINA WEB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TWITTER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INSTAGRAM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FACEBOOK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TRANSMISIÓN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chemeClr val="bg1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DE SESIONES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1833233"/>
                  </a:ext>
                </a:extLst>
              </a:tr>
              <a:tr h="843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rgbClr val="000000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2023</a:t>
                      </a:r>
                      <a:endParaRPr lang="en-US" sz="1600" b="1" dirty="0"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ill Sans MT (Cuerpo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297</a:t>
                      </a:r>
                      <a:endParaRPr lang="en-US" sz="1600" b="1" dirty="0"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ill Sans MT (Cuerpo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1321</a:t>
                      </a:r>
                      <a:endParaRPr lang="en-US" sz="1600" b="1" dirty="0"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b="1" dirty="0" smtClean="0">
                          <a:solidFill>
                            <a:srgbClr val="000000"/>
                          </a:solidFill>
                          <a:effectLst/>
                          <a:latin typeface="Gill Sans MT (Cuerpo)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566</a:t>
                      </a:r>
                      <a:endParaRPr lang="en-US" sz="1600" b="1" dirty="0" smtClean="0"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ill Sans MT (Cuerpo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627</a:t>
                      </a:r>
                      <a:endParaRPr lang="en-US" sz="1600" b="1" dirty="0"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ill Sans MT (Cuerpo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600" b="1" dirty="0">
                        <a:effectLst/>
                        <a:latin typeface="Gill Sans MT (Cuerpo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5297281"/>
                  </a:ext>
                </a:extLst>
              </a:tr>
            </a:tbl>
          </a:graphicData>
        </a:graphic>
      </p:graphicFrame>
      <p:sp>
        <p:nvSpPr>
          <p:cNvPr id="7" name="Marcador de contenido 2"/>
          <p:cNvSpPr txBox="1">
            <a:spLocks/>
          </p:cNvSpPr>
          <p:nvPr/>
        </p:nvSpPr>
        <p:spPr>
          <a:xfrm>
            <a:off x="749478" y="4696047"/>
            <a:ext cx="10537371" cy="630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s-ES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Número de visitantes en </a:t>
            </a:r>
            <a:r>
              <a:rPr lang="es-ES" sz="3200" b="1" u="sng" dirty="0" smtClean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www.jem.gov.py</a:t>
            </a:r>
            <a:r>
              <a:rPr lang="es-ES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endParaRPr lang="en-US" sz="24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41254"/>
              </p:ext>
            </p:extLst>
          </p:nvPr>
        </p:nvGraphicFramePr>
        <p:xfrm>
          <a:off x="1892663" y="5483949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7198957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134113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342262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PÁGINA</a:t>
                      </a:r>
                      <a:r>
                        <a:rPr lang="es-PY" baseline="0" dirty="0" smtClean="0"/>
                        <a:t> WEB</a:t>
                      </a:r>
                      <a:endParaRPr lang="es-P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VISTAS</a:t>
                      </a:r>
                      <a:endParaRPr lang="es-P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VISITANTES</a:t>
                      </a:r>
                      <a:endParaRPr lang="es-P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0106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P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156,020</a:t>
                      </a:r>
                      <a:endParaRPr lang="es-P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/>
                        <a:t>54,866</a:t>
                      </a:r>
                      <a:endParaRPr lang="es-P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45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1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21768" y="681338"/>
            <a:ext cx="11340842" cy="764285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Mayor difusión de información institucional</a:t>
            </a:r>
            <a:endParaRPr lang="es-MX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823503" y="2131373"/>
            <a:ext cx="10537371" cy="2519004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/>
              <a:t>Creación de </a:t>
            </a:r>
            <a:r>
              <a:rPr lang="es-ES" sz="2400" dirty="0"/>
              <a:t>la </a:t>
            </a:r>
            <a:r>
              <a:rPr lang="es-ES" sz="2400" b="1" dirty="0" smtClean="0"/>
              <a:t>COMUNIDAD INFORMATIVA DEL JEM</a:t>
            </a:r>
            <a:r>
              <a:rPr lang="es-ES" sz="2400" dirty="0" smtClean="0"/>
              <a:t>, </a:t>
            </a:r>
            <a:r>
              <a:rPr lang="es-ES" sz="2400" dirty="0"/>
              <a:t>que tiene por objetivo generar una mayor interacción entre </a:t>
            </a:r>
            <a:r>
              <a:rPr lang="es-ES" sz="2400" dirty="0" smtClean="0"/>
              <a:t>la Institución </a:t>
            </a:r>
            <a:r>
              <a:rPr lang="es-ES" sz="2400" dirty="0"/>
              <a:t>y las comunidades jurídicas del </a:t>
            </a:r>
            <a:r>
              <a:rPr lang="es-ES" sz="2400" dirty="0" smtClean="0"/>
              <a:t>país.</a:t>
            </a:r>
          </a:p>
          <a:p>
            <a:pPr algn="just"/>
            <a:r>
              <a:rPr lang="es-ES" sz="2400" dirty="0" smtClean="0"/>
              <a:t>La misma cuenta con </a:t>
            </a:r>
            <a:r>
              <a:rPr lang="es-ES" sz="2400" b="1" dirty="0" smtClean="0"/>
              <a:t>377 PARTICIPANTES</a:t>
            </a:r>
            <a:r>
              <a:rPr lang="es-ES" sz="2400" dirty="0" smtClean="0"/>
              <a:t>.</a:t>
            </a:r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3" r="83808" b="84532"/>
          <a:stretch/>
        </p:blipFill>
        <p:spPr>
          <a:xfrm>
            <a:off x="5314838" y="4537167"/>
            <a:ext cx="1721688" cy="18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256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26050"/>
          </a:xfrm>
        </p:spPr>
        <p:txBody>
          <a:bodyPr/>
          <a:lstStyle/>
          <a:p>
            <a:pPr algn="ctr"/>
            <a:r>
              <a:rPr lang="es-ES" b="1" dirty="0" smtClean="0"/>
              <a:t>Ejes del plan estratégico institucional (</a:t>
            </a:r>
            <a:r>
              <a:rPr lang="es-ES" b="1" dirty="0" err="1" smtClean="0"/>
              <a:t>pei</a:t>
            </a:r>
            <a:r>
              <a:rPr lang="es-ES" b="1" dirty="0" smtClean="0"/>
              <a:t>)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2861767"/>
          </a:xfrm>
        </p:spPr>
        <p:txBody>
          <a:bodyPr/>
          <a:lstStyle/>
          <a:p>
            <a:pPr lvl="0"/>
            <a:endParaRPr lang="es-MX" b="1" dirty="0" smtClean="0"/>
          </a:p>
          <a:p>
            <a:pPr lvl="0"/>
            <a:r>
              <a:rPr lang="es-MX" sz="2400" b="1" dirty="0" smtClean="0"/>
              <a:t>El </a:t>
            </a:r>
            <a:r>
              <a:rPr lang="es-MX" sz="2400" b="1" dirty="0"/>
              <a:t>mejoramiento y el fortalecimiento de la imagen pública </a:t>
            </a:r>
            <a:r>
              <a:rPr lang="es-MX" sz="2400" b="1" dirty="0" smtClean="0"/>
              <a:t>institucional</a:t>
            </a:r>
            <a:r>
              <a:rPr lang="es-MX" sz="2400" b="1" dirty="0"/>
              <a:t>.</a:t>
            </a:r>
            <a:endParaRPr lang="en-US" sz="2400" dirty="0"/>
          </a:p>
          <a:p>
            <a:pPr lvl="0"/>
            <a:r>
              <a:rPr lang="en-US" sz="2400" b="1" dirty="0"/>
              <a:t>E</a:t>
            </a:r>
            <a:r>
              <a:rPr lang="es-MX" sz="2400" b="1" dirty="0" smtClean="0"/>
              <a:t>l </a:t>
            </a:r>
            <a:r>
              <a:rPr lang="es-MX" sz="2400" b="1" dirty="0"/>
              <a:t>combate a la </a:t>
            </a:r>
            <a:r>
              <a:rPr lang="es-MX" sz="2400" b="1" dirty="0" smtClean="0"/>
              <a:t>morosidad</a:t>
            </a:r>
            <a:r>
              <a:rPr lang="es-MX" sz="2400" b="1" dirty="0"/>
              <a:t>.</a:t>
            </a:r>
            <a:endParaRPr lang="en-US" sz="2400" dirty="0"/>
          </a:p>
          <a:p>
            <a:pPr lvl="0"/>
            <a:r>
              <a:rPr lang="en-US" sz="2400" b="1" dirty="0"/>
              <a:t>L</a:t>
            </a:r>
            <a:r>
              <a:rPr lang="es-MX" sz="2400" b="1" dirty="0" smtClean="0"/>
              <a:t>a </a:t>
            </a:r>
            <a:r>
              <a:rPr lang="es-MX" sz="2400" b="1" dirty="0"/>
              <a:t>innovación tecnológica, de infraestructura y </a:t>
            </a:r>
            <a:r>
              <a:rPr lang="es-MX" sz="2400" b="1" dirty="0" smtClean="0"/>
              <a:t>recursos.</a:t>
            </a:r>
            <a:endParaRPr lang="en-US" sz="2400" dirty="0"/>
          </a:p>
          <a:p>
            <a:r>
              <a:rPr lang="es-MX" sz="2400" b="1" dirty="0"/>
              <a:t>I</a:t>
            </a:r>
            <a:r>
              <a:rPr lang="es-MX" sz="2400" b="1" dirty="0" smtClean="0"/>
              <a:t>mprimir </a:t>
            </a:r>
            <a:r>
              <a:rPr lang="es-MX" sz="2400" b="1" dirty="0"/>
              <a:t>mayor dinamismo en los procesos de gestión </a:t>
            </a:r>
            <a:r>
              <a:rPr lang="es-MX" sz="2400" b="1" dirty="0" smtClean="0"/>
              <a:t>institucional.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8123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>
          <a:xfrm>
            <a:off x="581187" y="466516"/>
            <a:ext cx="10993549" cy="20304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L</a:t>
            </a:r>
            <a:r>
              <a:rPr lang="es-MX" b="1" dirty="0"/>
              <a:t>a innovación tecnológica, de infraestructura y recursos</a:t>
            </a:r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04" y="3343561"/>
            <a:ext cx="4186714" cy="27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77381" y="2006321"/>
            <a:ext cx="11029615" cy="4525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400" b="1" dirty="0"/>
              <a:t>Optimización del sistema de gestión electrónica de documentos </a:t>
            </a:r>
            <a:r>
              <a:rPr lang="es-MX" sz="2400" b="1" dirty="0" smtClean="0"/>
              <a:t>administrativos</a:t>
            </a:r>
            <a:endParaRPr lang="es-ES" sz="2400" b="1" u="sng" dirty="0" smtClean="0"/>
          </a:p>
          <a:p>
            <a:pPr lvl="0" algn="just"/>
            <a:r>
              <a:rPr lang="es-ES" sz="2400" b="1" u="sng" dirty="0" smtClean="0"/>
              <a:t>Módulo </a:t>
            </a:r>
            <a:r>
              <a:rPr lang="es-ES" sz="2400" b="1" u="sng" dirty="0"/>
              <a:t>de Memorándums</a:t>
            </a:r>
            <a:r>
              <a:rPr lang="es-ES" sz="2400" u="sng" dirty="0"/>
              <a:t>:</a:t>
            </a:r>
            <a:r>
              <a:rPr lang="es-ES" sz="2400" dirty="0"/>
              <a:t> </a:t>
            </a:r>
            <a:r>
              <a:rPr lang="es-ES" sz="2400" dirty="0" smtClean="0"/>
              <a:t>Implementación </a:t>
            </a:r>
            <a:r>
              <a:rPr lang="es-ES" sz="2400" dirty="0"/>
              <a:t>de código QR para la verificación de autenticidad de los documentos, cambio en flujo de envío, reorganización de bandejas y optimización de procesos a fin de alcanzar un mejor </a:t>
            </a:r>
            <a:r>
              <a:rPr lang="es-ES" sz="2400" dirty="0" smtClean="0"/>
              <a:t>rendimiento. Desarrollo e implementación del “Autoguardado”, así como de “Servicios de avisos y comunicación al funcionario”.</a:t>
            </a:r>
            <a:endParaRPr lang="es-PY" sz="2400" dirty="0"/>
          </a:p>
          <a:p>
            <a:pPr lvl="0" algn="just"/>
            <a:r>
              <a:rPr lang="es-ES" sz="2400" b="1" u="sng" dirty="0"/>
              <a:t>Módulo de la Dirección General de Talento Humano:</a:t>
            </a:r>
            <a:r>
              <a:rPr lang="es-ES" sz="2400" dirty="0"/>
              <a:t> </a:t>
            </a:r>
            <a:r>
              <a:rPr lang="es-ES" sz="2400" dirty="0" smtClean="0"/>
              <a:t>Implementación </a:t>
            </a:r>
            <a:r>
              <a:rPr lang="es-ES" sz="2400" dirty="0"/>
              <a:t>de formularios para solicitudes varias, apartado de capacitaciones con varios cursos y diplomados disponibles en </a:t>
            </a:r>
            <a:r>
              <a:rPr lang="es-ES" sz="2400" dirty="0" smtClean="0"/>
              <a:t>línea para los </a:t>
            </a:r>
            <a:r>
              <a:rPr lang="es-ES" sz="2400" dirty="0"/>
              <a:t>funcionarios</a:t>
            </a:r>
            <a:r>
              <a:rPr lang="es-ES" sz="2400" dirty="0" smtClean="0"/>
              <a:t>.</a:t>
            </a:r>
            <a:endParaRPr lang="es-PY" sz="24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21768" y="435154"/>
            <a:ext cx="11340842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 smtClean="0"/>
              <a:t>tecnología en la gestión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1124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77381" y="2006321"/>
            <a:ext cx="11029615" cy="4525104"/>
          </a:xfrm>
        </p:spPr>
        <p:txBody>
          <a:bodyPr>
            <a:noAutofit/>
          </a:bodyPr>
          <a:lstStyle/>
          <a:p>
            <a:pPr lvl="0" algn="just"/>
            <a:r>
              <a:rPr lang="es-ES" sz="2000" b="1" u="sng" dirty="0"/>
              <a:t>Módulo del Departamento de Suministros, Patrimonio, Bienes e Inventarios</a:t>
            </a:r>
            <a:r>
              <a:rPr lang="es-ES" sz="2000" u="sng" dirty="0"/>
              <a:t>:</a:t>
            </a:r>
            <a:r>
              <a:rPr lang="es-ES" sz="2000" dirty="0"/>
              <a:t> Implementación de accesos (artículos, rubros, modelos, unidades, artículos en stock crítico), ajuste en reporte de entrada, ajustes en pantallas de entrada y salida, creación de nuevos campos. Migración de físico a digital de los diversos formularios. Renovación de certificado de seguridad</a:t>
            </a:r>
          </a:p>
          <a:p>
            <a:pPr lvl="0" algn="just"/>
            <a:r>
              <a:rPr lang="es-ES" sz="2000" dirty="0" smtClean="0"/>
              <a:t>Implementación </a:t>
            </a:r>
            <a:r>
              <a:rPr lang="es-ES" sz="2000" dirty="0"/>
              <a:t>F.C. 02 de la Contraloría General de la Republica - Hoja de inventario de Bienes </a:t>
            </a:r>
            <a:r>
              <a:rPr lang="es-ES" sz="2000" dirty="0" smtClean="0"/>
              <a:t>en existencia </a:t>
            </a:r>
            <a:r>
              <a:rPr lang="es-ES" sz="2000" dirty="0"/>
              <a:t>en Depósito.</a:t>
            </a:r>
          </a:p>
          <a:p>
            <a:pPr lvl="0" algn="just"/>
            <a:r>
              <a:rPr lang="es-ES" sz="2000" dirty="0"/>
              <a:t>Desarrollo, modificación 100 % - Inventario Valorizado; puesta en prueba y posterior puesta en producción.</a:t>
            </a:r>
          </a:p>
          <a:p>
            <a:pPr lvl="0" algn="just"/>
            <a:r>
              <a:rPr lang="es-ES" sz="2000" dirty="0"/>
              <a:t>Desarrollo, ajuste, actualización de Módulo - Informe en el Sistema.</a:t>
            </a:r>
          </a:p>
          <a:p>
            <a:pPr lvl="0" algn="just"/>
            <a:r>
              <a:rPr lang="es-ES" sz="2000" dirty="0"/>
              <a:t>Desarrollo, implementación </a:t>
            </a:r>
            <a:r>
              <a:rPr lang="es-ES" sz="2000" dirty="0" smtClean="0"/>
              <a:t>de la </a:t>
            </a:r>
            <a:r>
              <a:rPr lang="es-ES" sz="2000" dirty="0"/>
              <a:t>"Nota de Recepción de bienes de Consumo en Suministro“.</a:t>
            </a:r>
            <a:endParaRPr lang="es-PY" sz="20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21768" y="435154"/>
            <a:ext cx="11340842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 smtClean="0"/>
              <a:t>tecnología en la gestión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94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21768" y="681338"/>
            <a:ext cx="11340842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/>
              <a:t>Plan de Fortalecimiento </a:t>
            </a:r>
            <a:r>
              <a:rPr lang="es-MX" b="1" dirty="0" smtClean="0"/>
              <a:t>Tecnológico </a:t>
            </a:r>
            <a:r>
              <a:rPr lang="es-MX" b="1" dirty="0"/>
              <a:t>Institucional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5407" r="1158" b="7296"/>
          <a:stretch/>
        </p:blipFill>
        <p:spPr>
          <a:xfrm>
            <a:off x="1727134" y="2234556"/>
            <a:ext cx="8730110" cy="38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30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21768" y="654962"/>
            <a:ext cx="11340842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/>
              <a:t>Implementación </a:t>
            </a:r>
            <a:r>
              <a:rPr lang="es-ES" b="1" dirty="0" smtClean="0"/>
              <a:t>del formulario</a:t>
            </a:r>
          </a:p>
          <a:p>
            <a:pPr algn="ctr"/>
            <a:r>
              <a:rPr lang="es-ES" b="1" dirty="0" smtClean="0"/>
              <a:t>de </a:t>
            </a:r>
            <a:r>
              <a:rPr lang="es-ES" b="1" dirty="0"/>
              <a:t>acusación </a:t>
            </a:r>
            <a:r>
              <a:rPr lang="es-ES" b="1" dirty="0" smtClean="0"/>
              <a:t>estándar</a:t>
            </a:r>
            <a:endParaRPr lang="es-E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20" y="4836677"/>
            <a:ext cx="2766261" cy="18441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9" y="4836677"/>
            <a:ext cx="3578474" cy="18441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425" y="1963013"/>
            <a:ext cx="3530955" cy="25090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99" y="1963012"/>
            <a:ext cx="3619866" cy="2509076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2516945" y="2119194"/>
            <a:ext cx="975360" cy="9288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3" name="Flecha derecha 12"/>
          <p:cNvSpPr/>
          <p:nvPr/>
        </p:nvSpPr>
        <p:spPr>
          <a:xfrm>
            <a:off x="5763065" y="3116571"/>
            <a:ext cx="937260" cy="358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78" y="4837253"/>
            <a:ext cx="3947746" cy="18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77380" y="4414636"/>
            <a:ext cx="11029615" cy="2248674"/>
          </a:xfrm>
        </p:spPr>
        <p:txBody>
          <a:bodyPr>
            <a:noAutofit/>
          </a:bodyPr>
          <a:lstStyle/>
          <a:p>
            <a:pPr lvl="0" algn="just"/>
            <a:r>
              <a:rPr lang="es-ES" dirty="0" smtClean="0"/>
              <a:t>Implementación del código QR </a:t>
            </a:r>
            <a:r>
              <a:rPr lang="es-ES" dirty="0"/>
              <a:t>para la verificación de autenticidad de </a:t>
            </a:r>
            <a:r>
              <a:rPr lang="es-ES" dirty="0" smtClean="0"/>
              <a:t>las Actas de Sesiones.</a:t>
            </a:r>
          </a:p>
          <a:p>
            <a:pPr lvl="0" algn="just"/>
            <a:r>
              <a:rPr lang="es-ES" dirty="0" smtClean="0"/>
              <a:t>Reorganización de bandejas y mejoramiento de funcionalidades internas a fin de alcanzar un mejor rendimiento del sistema.</a:t>
            </a:r>
          </a:p>
          <a:p>
            <a:pPr lvl="0" algn="just"/>
            <a:r>
              <a:rPr lang="es-ES" dirty="0" smtClean="0"/>
              <a:t>Creación de la pantalla de acceso directo al Sistema de Mesa de Entrada institucional, lo que permite vincular ambos sistemas.</a:t>
            </a:r>
          </a:p>
          <a:p>
            <a:pPr lvl="0" algn="just"/>
            <a:r>
              <a:rPr lang="es-ES" dirty="0" smtClean="0"/>
              <a:t>Implementación de la actuación que genera la providencia de desglose.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21768" y="681338"/>
            <a:ext cx="11340842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 smtClean="0"/>
              <a:t>Optimización del sistema de </a:t>
            </a:r>
          </a:p>
          <a:p>
            <a:pPr algn="ctr"/>
            <a:r>
              <a:rPr lang="es-MX" b="1" dirty="0" smtClean="0"/>
              <a:t>expediente electrónico</a:t>
            </a:r>
            <a:endParaRPr lang="en-U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77" y="1940428"/>
            <a:ext cx="4983220" cy="23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9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66355"/>
            <a:ext cx="11340842" cy="71977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Innovación Tecnológica, Infraestructura y Recursos</a:t>
            </a:r>
            <a:endParaRPr lang="es-PY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3482" y="1866267"/>
            <a:ext cx="10017410" cy="7473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400" b="1" dirty="0" smtClean="0"/>
              <a:t>Ejecución del Tablero de Control Interno para la toma de decisiones</a:t>
            </a:r>
            <a:endParaRPr lang="en-US" sz="32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7" y="2779122"/>
            <a:ext cx="8027240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Y" b="1" dirty="0" smtClean="0"/>
              <a:t>DIGITALIZACIÓN  y entrega DE los ARCHIVOS INSTITUCIONALES PARA SU DISPOSICIÓN FINAL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8607" y="1715956"/>
            <a:ext cx="10774785" cy="2090043"/>
          </a:xfrm>
        </p:spPr>
        <p:txBody>
          <a:bodyPr>
            <a:noAutofit/>
          </a:bodyPr>
          <a:lstStyle/>
          <a:p>
            <a:pPr lvl="0" algn="just"/>
            <a:r>
              <a:rPr lang="es-PY" sz="2000" b="1" dirty="0" smtClean="0"/>
              <a:t>590</a:t>
            </a:r>
            <a:r>
              <a:rPr lang="es-PY" sz="2000" dirty="0" smtClean="0"/>
              <a:t> cajas que se encontraban resguardadas en la empresa tercerizada BIG BOX, fueron dadas de baja y se encuentran 100% digitalizadas a la fecha.</a:t>
            </a:r>
          </a:p>
          <a:p>
            <a:pPr lvl="0" algn="just"/>
            <a:r>
              <a:rPr lang="es-PY" sz="2000" dirty="0" smtClean="0"/>
              <a:t>Estas fueron entregadas a la organización AIDIS-PY, para su disposición final, ambientalmente responsable, en el marco del convenio celebrado con esta.</a:t>
            </a:r>
          </a:p>
          <a:p>
            <a:pPr lvl="0" algn="just"/>
            <a:r>
              <a:rPr lang="es-PY" sz="2000" dirty="0" smtClean="0"/>
              <a:t>Esto implicará un ahorro para la institución, en materia presupuestaria.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r="13010"/>
          <a:stretch/>
        </p:blipFill>
        <p:spPr>
          <a:xfrm>
            <a:off x="6185707" y="3805999"/>
            <a:ext cx="4923694" cy="28561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10462"/>
          <a:stretch/>
        </p:blipFill>
        <p:spPr>
          <a:xfrm>
            <a:off x="870438" y="3805999"/>
            <a:ext cx="4941278" cy="28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17341"/>
          </a:xfrm>
        </p:spPr>
        <p:txBody>
          <a:bodyPr/>
          <a:lstStyle/>
          <a:p>
            <a:pPr algn="ctr"/>
            <a:r>
              <a:rPr lang="es-PY" b="1" dirty="0"/>
              <a:t>ADMINISTRACIÓN </a:t>
            </a:r>
            <a:r>
              <a:rPr lang="es-PY" b="1" dirty="0" smtClean="0"/>
              <a:t>racional de los recursos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2" y="2268419"/>
            <a:ext cx="11029615" cy="3678303"/>
          </a:xfrm>
        </p:spPr>
        <p:txBody>
          <a:bodyPr>
            <a:normAutofit/>
          </a:bodyPr>
          <a:lstStyle/>
          <a:p>
            <a:pPr lvl="0" algn="just"/>
            <a:r>
              <a:rPr lang="es-PY" sz="3200" b="1" dirty="0" smtClean="0"/>
              <a:t>Al 11 de diciembre, </a:t>
            </a:r>
            <a:r>
              <a:rPr lang="es-PY" sz="3200" b="1" dirty="0"/>
              <a:t>la ejecución presupuestaria </a:t>
            </a:r>
            <a:r>
              <a:rPr lang="es-PY" sz="3200" b="1" dirty="0" smtClean="0"/>
              <a:t>fue </a:t>
            </a:r>
            <a:r>
              <a:rPr lang="es-PY" sz="3200" b="1" dirty="0"/>
              <a:t>del </a:t>
            </a:r>
            <a:r>
              <a:rPr lang="es-PY" sz="3200" b="1" dirty="0" smtClean="0"/>
              <a:t>95%.</a:t>
            </a:r>
            <a:endParaRPr lang="es-PY" sz="3200" dirty="0"/>
          </a:p>
          <a:p>
            <a:pPr lvl="0" algn="just"/>
            <a:r>
              <a:rPr lang="es-PY" sz="3200" dirty="0" smtClean="0"/>
              <a:t>Aprobación del Plan de Racionalización del Gasto.</a:t>
            </a:r>
            <a:endParaRPr lang="en-US" sz="3200" dirty="0"/>
          </a:p>
          <a:p>
            <a:pPr lvl="0" algn="just"/>
            <a:r>
              <a:rPr lang="es-PY" sz="3200" dirty="0" smtClean="0"/>
              <a:t>Un total de </a:t>
            </a:r>
            <a:r>
              <a:rPr lang="es-PY" sz="3200" b="1" dirty="0" smtClean="0"/>
              <a:t>10 </a:t>
            </a:r>
            <a:r>
              <a:rPr lang="es-PY" sz="3200" b="1" dirty="0"/>
              <a:t>Llamados </a:t>
            </a:r>
            <a:r>
              <a:rPr lang="es-PY" sz="3200" dirty="0" smtClean="0"/>
              <a:t>y </a:t>
            </a:r>
            <a:r>
              <a:rPr lang="es-PY" sz="3200" b="1" dirty="0" smtClean="0"/>
              <a:t>25 Convenios Marco </a:t>
            </a:r>
            <a:r>
              <a:rPr lang="es-PY" sz="3200" dirty="0" smtClean="0"/>
              <a:t>ejecutados </a:t>
            </a:r>
            <a:r>
              <a:rPr lang="es-PY" sz="3200" dirty="0"/>
              <a:t>al </a:t>
            </a:r>
            <a:r>
              <a:rPr lang="es-PY" sz="3200" dirty="0" smtClean="0"/>
              <a:t>11 </a:t>
            </a:r>
            <a:r>
              <a:rPr lang="es-PY" sz="3200" dirty="0"/>
              <a:t>de </a:t>
            </a:r>
            <a:r>
              <a:rPr lang="es-PY" sz="3200" dirty="0" smtClean="0"/>
              <a:t>diciembre </a:t>
            </a:r>
            <a:r>
              <a:rPr lang="es-PY" sz="3200" dirty="0"/>
              <a:t>de </a:t>
            </a:r>
            <a:r>
              <a:rPr lang="es-PY" sz="3200" dirty="0" smtClean="0"/>
              <a:t>2023.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7185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>
          <a:xfrm>
            <a:off x="581187" y="466516"/>
            <a:ext cx="10993549" cy="2030499"/>
          </a:xfrm>
        </p:spPr>
        <p:txBody>
          <a:bodyPr>
            <a:noAutofit/>
          </a:bodyPr>
          <a:lstStyle/>
          <a:p>
            <a:pPr algn="ctr"/>
            <a:r>
              <a:rPr lang="es-MX" b="1" dirty="0"/>
              <a:t>Imprimir mayor dinamismo en los procesos de gestión institucional</a:t>
            </a:r>
            <a:endParaRPr lang="es-PY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67" y="3349868"/>
            <a:ext cx="4168788" cy="27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>
          <a:xfrm>
            <a:off x="581187" y="466516"/>
            <a:ext cx="10993549" cy="2030499"/>
          </a:xfrm>
        </p:spPr>
        <p:txBody>
          <a:bodyPr>
            <a:noAutofit/>
          </a:bodyPr>
          <a:lstStyle/>
          <a:p>
            <a:pPr algn="ctr"/>
            <a:r>
              <a:rPr lang="es-MX" b="1" dirty="0"/>
              <a:t>El mejoramiento y </a:t>
            </a:r>
            <a:r>
              <a:rPr lang="es-MX" b="1" dirty="0" smtClean="0"/>
              <a:t>fortalecimiento </a:t>
            </a:r>
            <a:r>
              <a:rPr lang="es-MX" b="1" dirty="0"/>
              <a:t>de</a:t>
            </a:r>
            <a:br>
              <a:rPr lang="es-MX" b="1" dirty="0"/>
            </a:br>
            <a:r>
              <a:rPr lang="es-MX" b="1" dirty="0"/>
              <a:t>la imagen pública institucional</a:t>
            </a:r>
            <a:endParaRPr lang="es-PY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74" y="3341272"/>
            <a:ext cx="4141177" cy="27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4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0884"/>
          </a:xfrm>
        </p:spPr>
        <p:txBody>
          <a:bodyPr/>
          <a:lstStyle/>
          <a:p>
            <a:pPr algn="ctr"/>
            <a:r>
              <a:rPr lang="es-PY" b="1" dirty="0"/>
              <a:t>REGLAMENTACIÓN DE LOS PROCESOS INTERNOS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3" y="1925519"/>
            <a:ext cx="11029615" cy="4768944"/>
          </a:xfrm>
        </p:spPr>
        <p:txBody>
          <a:bodyPr>
            <a:normAutofit/>
          </a:bodyPr>
          <a:lstStyle/>
          <a:p>
            <a:pPr lvl="0" algn="just"/>
            <a:r>
              <a:rPr lang="es-ES" sz="2000" dirty="0" smtClean="0"/>
              <a:t>RESOLUCIÓN POR LA CUAL SE MODIFICA EL PUNTO 10° DE LA NORMATIVA SOBRE LAS CONDICIONES GENERALES DE TRABAJO PARA LOS FUNCIONARIOS.</a:t>
            </a:r>
          </a:p>
          <a:p>
            <a:pPr lvl="0" algn="just"/>
            <a:r>
              <a:rPr lang="es-ES" sz="2000" dirty="0" smtClean="0"/>
              <a:t>RESOLUCIÓN POR LA CUAL SE APRUEBA LA IMPLEMENTACIÓN DEL SISTEMA DE TABLERO DE CONTROL DEL JURADO DE ENJUICIAMIENTO DE MAGISTRADOS Y SU REGLAMENTACIÓN.</a:t>
            </a:r>
          </a:p>
          <a:p>
            <a:pPr lvl="0" algn="just"/>
            <a:r>
              <a:rPr lang="es-ES" sz="2000" dirty="0" smtClean="0"/>
              <a:t>RESOLUCIÓN POR LA CUAL SE APRUEBA LA IMPLEMENTACIÓN DEL PLAN DE RACIONALIZACIÓN DEL GASTO, DEL JURADO DE ENJUICIAMIENTO DE MAGISTRADOS, DURANTE EL EJERCICIO FISCAL 2023.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725782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0884"/>
          </a:xfrm>
        </p:spPr>
        <p:txBody>
          <a:bodyPr/>
          <a:lstStyle/>
          <a:p>
            <a:pPr algn="ctr"/>
            <a:r>
              <a:rPr lang="es-PY" b="1" dirty="0"/>
              <a:t>REGLAMENTACIÓN DE LOS PROCESOS INTERNOS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2" y="1969480"/>
            <a:ext cx="11029615" cy="4768944"/>
          </a:xfrm>
        </p:spPr>
        <p:txBody>
          <a:bodyPr>
            <a:noAutofit/>
          </a:bodyPr>
          <a:lstStyle/>
          <a:p>
            <a:pPr lvl="0" algn="just"/>
            <a:r>
              <a:rPr lang="es-ES" sz="2000" dirty="0" smtClean="0"/>
              <a:t>RESOLUCIÓN POR LA CUAL SE APRUEBA LA IMPLEMENTACIÓN DE LOS CÓDIGOS DE SEGURIDAD EN LOS DOCUMENTOS TRAMITADOS Y FIRMADOS A TRAVÉS DEL MÓDULO DE MEMORÁNDUMS JURADO DE ENJUICIAMIENTO DE MAGISTRADOS.</a:t>
            </a:r>
          </a:p>
          <a:p>
            <a:pPr lvl="0" algn="just"/>
            <a:r>
              <a:rPr lang="es-ES" sz="2000" dirty="0" smtClean="0"/>
              <a:t>RESOLUCIÓN POR LA CUAL SE APRUEBA LA POLÍTICA DE GESTIÓN Y CONTROL DE DOCUMENTOS DEL JURADO DE ENJUICIAMIENTO DE MAGISTRADOS, EN EL MARCO DE LA IMPLEMENTACIÓN DE LA NORMA DE REQUISITOS MÍNIMOS PARA SISTEMAS DE CONTROL INTERNO MECIP:2015.</a:t>
            </a:r>
          </a:p>
          <a:p>
            <a:pPr lvl="0" algn="just"/>
            <a:r>
              <a:rPr lang="es-ES" sz="2000" dirty="0" smtClean="0"/>
              <a:t>RESOLUCIÓN POR LA CUAL SE APRUEBA EL REGLAMENTO DEL COMITÉ DE COMUNICACIÓN DE RIESGOS DEL JURADO DE ENJUICIAMIENTO DE MAGISTRADOS.</a:t>
            </a:r>
          </a:p>
        </p:txBody>
      </p:sp>
    </p:spTree>
    <p:extLst>
      <p:ext uri="{BB962C8B-B14F-4D97-AF65-F5344CB8AC3E}">
        <p14:creationId xmlns:p14="http://schemas.microsoft.com/office/powerpoint/2010/main" val="2405156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81287"/>
            <a:ext cx="11029616" cy="760884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 smtClean="0"/>
              <a:t>Reglamentaciones del área misional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3" y="1960688"/>
            <a:ext cx="11029615" cy="4768944"/>
          </a:xfrm>
        </p:spPr>
        <p:txBody>
          <a:bodyPr>
            <a:noAutofit/>
          </a:bodyPr>
          <a:lstStyle/>
          <a:p>
            <a:pPr lvl="0" algn="just"/>
            <a:r>
              <a:rPr lang="es-ES" sz="2800" dirty="0"/>
              <a:t>REGLAMENTACIÓN DEL ARTÍCULO 19 DE LA LEY N° </a:t>
            </a:r>
            <a:r>
              <a:rPr lang="es-ES" sz="2800" dirty="0" smtClean="0"/>
              <a:t>6814/2021.</a:t>
            </a:r>
          </a:p>
          <a:p>
            <a:pPr marL="0" lvl="0" indent="0" algn="just">
              <a:buNone/>
            </a:pPr>
            <a:endParaRPr lang="es-ES" sz="2400" dirty="0" smtClean="0"/>
          </a:p>
          <a:p>
            <a:pPr lvl="0" algn="just"/>
            <a:r>
              <a:rPr lang="es-ES" sz="2800" dirty="0" smtClean="0"/>
              <a:t>MODIFICACIONES DEL REGLAMENTO DEL EXPEDIENTE ELECTRÓNICO.</a:t>
            </a:r>
          </a:p>
        </p:txBody>
      </p:sp>
    </p:spTree>
    <p:extLst>
      <p:ext uri="{BB962C8B-B14F-4D97-AF65-F5344CB8AC3E}">
        <p14:creationId xmlns:p14="http://schemas.microsoft.com/office/powerpoint/2010/main" val="3549576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78074"/>
            <a:ext cx="11029616" cy="691215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PLANIFICACIÓN estratégica</a:t>
            </a: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46944" y="1952165"/>
            <a:ext cx="11298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Hemos </a:t>
            </a:r>
            <a:r>
              <a:rPr lang="es-ES" sz="2000" dirty="0"/>
              <a:t>conformado un equipo coordinador para la tarea de elaborar el nuevo </a:t>
            </a:r>
            <a:r>
              <a:rPr lang="es-ES" sz="2000" dirty="0" smtClean="0"/>
              <a:t>Plan Estratégico Institucional </a:t>
            </a:r>
            <a:r>
              <a:rPr lang="es-ES" sz="2000" dirty="0"/>
              <a:t>que tendrá una </a:t>
            </a:r>
            <a:r>
              <a:rPr lang="es-ES" sz="2000" dirty="0" smtClean="0"/>
              <a:t>vigencia </a:t>
            </a:r>
            <a:r>
              <a:rPr lang="es-ES" sz="2000" dirty="0"/>
              <a:t>de 5 años, desde el próximo año 2024. Esta acción conllevó la realización de varias jornadas de </a:t>
            </a:r>
            <a:r>
              <a:rPr lang="es-ES" sz="2000" dirty="0" smtClean="0"/>
              <a:t>trabajo</a:t>
            </a:r>
            <a:r>
              <a:rPr lang="es-ES" sz="2000" dirty="0"/>
              <a:t>, en las que se desarrollaron cuatro etapas metodológicas y a la fecha, </a:t>
            </a:r>
            <a:r>
              <a:rPr lang="es-ES" sz="2000" dirty="0" smtClean="0"/>
              <a:t>esta importante </a:t>
            </a:r>
            <a:r>
              <a:rPr lang="es-ES" sz="2000" dirty="0"/>
              <a:t>herramienta de gestión </a:t>
            </a:r>
            <a:r>
              <a:rPr lang="es-ES" sz="2000" dirty="0" smtClean="0"/>
              <a:t>ya se </a:t>
            </a:r>
            <a:r>
              <a:rPr lang="es-ES" sz="2000" dirty="0"/>
              <a:t>encuentra </a:t>
            </a:r>
            <a:r>
              <a:rPr lang="es-ES" sz="2000" dirty="0" smtClean="0"/>
              <a:t>concluida y fue remitida para el dictamen de la STP. 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74" y="3506750"/>
            <a:ext cx="4566243" cy="304225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675119" y="4682271"/>
            <a:ext cx="4122693" cy="6912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PEI 2024-2028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60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936336"/>
            <a:ext cx="11029616" cy="6912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SOCIALIZACIÓN DEL CÓDIGO DE ÉTICA Y</a:t>
            </a:r>
            <a:br>
              <a:rPr lang="en-US" b="1" dirty="0" smtClean="0"/>
            </a:br>
            <a:r>
              <a:rPr lang="en-US" b="1" dirty="0" smtClean="0"/>
              <a:t>PROTOCOLO DE BUEN GOBIERNO</a:t>
            </a: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12697" y="2224754"/>
            <a:ext cx="1129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•	Se desarrollaron 7 talleres dirigidos a directivos y funcionarios en general.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3283622"/>
            <a:ext cx="6522720" cy="30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4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890230"/>
            <a:ext cx="11340842" cy="71977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/>
              <a:t>Convenio con la </a:t>
            </a:r>
            <a:r>
              <a:rPr lang="es-ES" b="1" dirty="0"/>
              <a:t>Asociación </a:t>
            </a:r>
            <a:r>
              <a:rPr lang="es-ES" b="1" dirty="0" smtClean="0"/>
              <a:t>de</a:t>
            </a:r>
            <a:br>
              <a:rPr lang="es-ES" b="1" dirty="0" smtClean="0"/>
            </a:br>
            <a:r>
              <a:rPr lang="es-ES" b="1" dirty="0" smtClean="0"/>
              <a:t>Síndrome </a:t>
            </a:r>
            <a:r>
              <a:rPr lang="es-ES" b="1" dirty="0"/>
              <a:t>de Down – ASIDOWN</a:t>
            </a:r>
            <a:endParaRPr lang="es-PY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27" y="2617118"/>
            <a:ext cx="5065836" cy="33699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5" y="2609430"/>
            <a:ext cx="5076247" cy="33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/>
              <a:t>Convenio con </a:t>
            </a:r>
            <a:r>
              <a:rPr lang="es-ES" b="1" dirty="0" smtClean="0"/>
              <a:t>AIDIS PY</a:t>
            </a:r>
            <a:endParaRPr lang="es-PY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b="16456"/>
          <a:stretch/>
        </p:blipFill>
        <p:spPr>
          <a:xfrm>
            <a:off x="6320787" y="2623384"/>
            <a:ext cx="5045552" cy="33637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8" y="2621845"/>
            <a:ext cx="5068123" cy="33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MX" sz="2050" b="1" dirty="0" smtClean="0"/>
              <a:t>Convenio CON </a:t>
            </a:r>
            <a:r>
              <a:rPr lang="es-ES" sz="2050" b="1" dirty="0" smtClean="0"/>
              <a:t>la </a:t>
            </a:r>
            <a:r>
              <a:rPr lang="es-ES" sz="2050" b="1" dirty="0"/>
              <a:t>Facultad de Ciencias </a:t>
            </a:r>
            <a:r>
              <a:rPr lang="es-ES" sz="2050" b="1" dirty="0" smtClean="0"/>
              <a:t>Económicas</a:t>
            </a:r>
            <a:br>
              <a:rPr lang="es-ES" sz="2050" b="1" dirty="0" smtClean="0"/>
            </a:br>
            <a:r>
              <a:rPr lang="es-ES" sz="2050" b="1" dirty="0" smtClean="0"/>
              <a:t>de </a:t>
            </a:r>
            <a:r>
              <a:rPr lang="es-ES" sz="2050" b="1" dirty="0"/>
              <a:t>la Universidad Nacional de </a:t>
            </a:r>
            <a:r>
              <a:rPr lang="es-ES" sz="2050" b="1" dirty="0" smtClean="0"/>
              <a:t>Asunción</a:t>
            </a:r>
            <a:endParaRPr lang="es-PY" sz="205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6" y="1968934"/>
            <a:ext cx="4855061" cy="9564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38" y="3131312"/>
            <a:ext cx="5224861" cy="32927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9" y="3137917"/>
            <a:ext cx="4853385" cy="32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21765" y="786057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MX" b="1" dirty="0" smtClean="0"/>
              <a:t>Convenio CON el </a:t>
            </a:r>
            <a:r>
              <a:rPr lang="es-ES" b="1" dirty="0" smtClean="0"/>
              <a:t>consejo de la magistratura</a:t>
            </a:r>
            <a:endParaRPr lang="es-PY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3" y="2484315"/>
            <a:ext cx="3539067" cy="35390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r="21302"/>
          <a:stretch/>
        </p:blipFill>
        <p:spPr>
          <a:xfrm>
            <a:off x="1879599" y="2484315"/>
            <a:ext cx="3488267" cy="35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66355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/>
              <a:t>Convenio con la </a:t>
            </a:r>
            <a:r>
              <a:rPr lang="en-US" b="1" dirty="0"/>
              <a:t>Honorable </a:t>
            </a:r>
            <a:r>
              <a:rPr lang="es-PY" b="1" dirty="0" smtClean="0"/>
              <a:t>Cámara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s-PY" b="1" dirty="0" smtClean="0"/>
              <a:t>Diputados</a:t>
            </a:r>
            <a:endParaRPr lang="es-PY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2435" y="1873887"/>
            <a:ext cx="8639503" cy="11810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 smtClean="0"/>
              <a:t>Transmisión de Sesiones a través de TV </a:t>
            </a:r>
            <a:r>
              <a:rPr lang="es-ES" sz="2400" dirty="0"/>
              <a:t>Cámara</a:t>
            </a:r>
            <a:r>
              <a:rPr lang="es-ES" sz="2400" dirty="0" smtClean="0"/>
              <a:t> y Radio Cámara</a:t>
            </a:r>
            <a:endParaRPr lang="en-US" sz="24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0" y="3054900"/>
            <a:ext cx="5061199" cy="33720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01" y="3054900"/>
            <a:ext cx="5060012" cy="33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137" y="611670"/>
            <a:ext cx="11340842" cy="1013800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Obtuvimos el 100% de cumplimiento </a:t>
            </a:r>
            <a:r>
              <a:rPr lang="es-MX" b="1" dirty="0" smtClean="0"/>
              <a:t>en</a:t>
            </a:r>
            <a:br>
              <a:rPr lang="es-MX" b="1" dirty="0" smtClean="0"/>
            </a:br>
            <a:r>
              <a:rPr lang="es-MX" b="1" dirty="0" smtClean="0"/>
              <a:t>los </a:t>
            </a:r>
            <a:r>
              <a:rPr lang="es-MX" b="1" dirty="0"/>
              <a:t>informes proveídos</a:t>
            </a:r>
            <a:endParaRPr lang="en-U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5"/>
          <a:stretch/>
        </p:blipFill>
        <p:spPr>
          <a:xfrm>
            <a:off x="554573" y="3252797"/>
            <a:ext cx="5537616" cy="15619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30" y="3416850"/>
            <a:ext cx="3330070" cy="12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4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857487"/>
            <a:ext cx="11340842" cy="71977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/>
              <a:t>Convenio con </a:t>
            </a:r>
            <a:r>
              <a:rPr lang="es-ES" b="1" dirty="0" smtClean="0"/>
              <a:t>el fondo de jubilaciones y pensiones para miembros del poder legislativo de la nación</a:t>
            </a:r>
            <a:endParaRPr lang="es-PY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14" y="2295182"/>
            <a:ext cx="6200746" cy="41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714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/>
              <a:t>Convenios vigentes a LA FECHA</a:t>
            </a:r>
            <a:endParaRPr lang="es-PY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6" y="3865325"/>
            <a:ext cx="2064835" cy="8620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75" y="3841617"/>
            <a:ext cx="1465983" cy="9220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41" y="10145890"/>
            <a:ext cx="870307" cy="18113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1" b="33450"/>
          <a:stretch/>
        </p:blipFill>
        <p:spPr>
          <a:xfrm>
            <a:off x="9231653" y="3973458"/>
            <a:ext cx="2497015" cy="8264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66" y="2279502"/>
            <a:ext cx="774287" cy="8898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57" y="2207580"/>
            <a:ext cx="1058929" cy="108552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14" y="2301975"/>
            <a:ext cx="2361394" cy="6245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50673"/>
          <a:stretch/>
        </p:blipFill>
        <p:spPr>
          <a:xfrm>
            <a:off x="2734317" y="5466397"/>
            <a:ext cx="1994115" cy="824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6" y="2471030"/>
            <a:ext cx="2504912" cy="5213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39" y="2401622"/>
            <a:ext cx="2567254" cy="64181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6769" y="5183018"/>
            <a:ext cx="1621899" cy="119222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15" y="3693917"/>
            <a:ext cx="1527719" cy="104210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02" y="2181557"/>
            <a:ext cx="1055858" cy="105585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19" y="3811278"/>
            <a:ext cx="988657" cy="98865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79" y="3729567"/>
            <a:ext cx="1719324" cy="105069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85" y="5499785"/>
            <a:ext cx="1837340" cy="680789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5"/>
          <a:stretch/>
        </p:blipFill>
        <p:spPr>
          <a:xfrm>
            <a:off x="143547" y="5499785"/>
            <a:ext cx="2529314" cy="713445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96"/>
          <a:stretch/>
        </p:blipFill>
        <p:spPr>
          <a:xfrm>
            <a:off x="7347183" y="5417752"/>
            <a:ext cx="2220365" cy="9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21767" y="2804669"/>
            <a:ext cx="11340841" cy="2532262"/>
          </a:xfrm>
        </p:spPr>
        <p:txBody>
          <a:bodyPr>
            <a:normAutofit/>
          </a:bodyPr>
          <a:lstStyle/>
          <a:p>
            <a:pPr algn="just"/>
            <a:r>
              <a:rPr lang="es-ES" sz="3200" dirty="0" smtClean="0"/>
              <a:t>Un total de 16 capacitaciones (presenciales y virtuales).</a:t>
            </a:r>
          </a:p>
          <a:p>
            <a:pPr algn="just"/>
            <a:r>
              <a:rPr lang="es-ES" sz="3200" dirty="0" smtClean="0"/>
              <a:t>250 funcionarios capacitados.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43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21764" y="1907853"/>
            <a:ext cx="11340841" cy="72358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100" b="1" dirty="0">
                <a:solidFill>
                  <a:schemeClr val="tx1"/>
                </a:solidFill>
              </a:rPr>
              <a:t>Charla sobre los "Alcances de las atribuciones y facultades del Fiscal Acusador"</a:t>
            </a:r>
            <a:endParaRPr lang="en-US" sz="21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4" y="2702561"/>
            <a:ext cx="5948003" cy="39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21764" y="1899061"/>
            <a:ext cx="11340841" cy="72358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100" b="1" dirty="0">
                <a:solidFill>
                  <a:schemeClr val="tx1"/>
                </a:solidFill>
              </a:rPr>
              <a:t>“Excel para todos e Inteligencia Emocional”</a:t>
            </a:r>
            <a:endParaRPr lang="en-US" sz="21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04" y="2764869"/>
            <a:ext cx="7426960" cy="34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73345" y="1913129"/>
            <a:ext cx="443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“Argumentación Jurídica”</a:t>
            </a:r>
            <a:endParaRPr lang="en-US" sz="2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37" y="2616474"/>
            <a:ext cx="5136971" cy="34246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6" y="2606317"/>
            <a:ext cx="5152207" cy="34348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050091" y="6211089"/>
            <a:ext cx="8079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Disertante: Prof. Dr.  Alberto Martínez Simón, Ministro CSJ.</a:t>
            </a:r>
            <a:endParaRPr lang="en-US" sz="20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18577326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868" y="1982800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“El JEM dentro de la estructura de poder diseñada en la Constitución: Aspectos Relevantes”</a:t>
            </a:r>
            <a:endParaRPr lang="en-U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050091" y="6211089"/>
            <a:ext cx="8079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Disertante: Prof. </a:t>
            </a:r>
            <a:r>
              <a:rPr lang="es-ES" sz="2000" b="1" dirty="0" err="1" smtClean="0"/>
              <a:t>Mgtr</a:t>
            </a:r>
            <a:r>
              <a:rPr lang="es-ES" sz="2000" b="1" dirty="0" smtClean="0"/>
              <a:t>. Robert Marcial González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77" y="2606317"/>
            <a:ext cx="5152206" cy="34348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8" y="2606317"/>
            <a:ext cx="5147543" cy="343169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9798544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869" y="1997243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“Estándares actualizados de la CIDH en materia de destitución de Magistrados” </a:t>
            </a:r>
            <a:endParaRPr lang="en-U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050091" y="6211089"/>
            <a:ext cx="8079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Disertante: Prof. Dr.  Jorge Alejandro Amaya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8" y="2616200"/>
            <a:ext cx="5137382" cy="34249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94" y="2616200"/>
            <a:ext cx="5134790" cy="3423193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30624072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869" y="1997243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“Atención al Cliente” 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63" y="2621494"/>
            <a:ext cx="5131731" cy="34198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6" y="2621494"/>
            <a:ext cx="5131732" cy="341981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27711821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869" y="1997243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“Liderazgo” 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3" y="2591919"/>
            <a:ext cx="5140118" cy="34246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27" y="2591919"/>
            <a:ext cx="5140119" cy="342460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33475573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658614"/>
            <a:ext cx="11029616" cy="1013800"/>
          </a:xfrm>
        </p:spPr>
        <p:txBody>
          <a:bodyPr>
            <a:noAutofit/>
          </a:bodyPr>
          <a:lstStyle/>
          <a:p>
            <a:pPr lvl="0" algn="ctr"/>
            <a:r>
              <a:rPr lang="es-MX" b="1" dirty="0"/>
              <a:t>Todas nuestras sesiones son </a:t>
            </a:r>
            <a:r>
              <a:rPr lang="es-MX" b="1" dirty="0" smtClean="0"/>
              <a:t>públicas</a:t>
            </a:r>
            <a:br>
              <a:rPr lang="es-MX" b="1" dirty="0" smtClean="0"/>
            </a:br>
            <a:r>
              <a:rPr lang="es-MX" b="1" dirty="0" smtClean="0"/>
              <a:t>y </a:t>
            </a:r>
            <a:r>
              <a:rPr lang="es-MX" b="1" dirty="0"/>
              <a:t>transmitidas </a:t>
            </a:r>
            <a:r>
              <a:rPr lang="es-MX" b="1" dirty="0" smtClean="0"/>
              <a:t>En VIVO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81192" y="2063931"/>
            <a:ext cx="1110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Publicamos el orden del día y el resumen de las decisiones </a:t>
            </a:r>
            <a:r>
              <a:rPr lang="es-MX" sz="2400" b="1" dirty="0" smtClean="0"/>
              <a:t>asumidas.</a:t>
            </a:r>
            <a:endParaRPr lang="en-U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99" y="2525596"/>
            <a:ext cx="2500323" cy="38839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90" y="2525597"/>
            <a:ext cx="2498191" cy="41038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7" y="2525596"/>
            <a:ext cx="2648478" cy="41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869" y="1997243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“Atención al Ciudadano” </a:t>
            </a:r>
            <a:endParaRPr lang="en-US" sz="20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93" y="2591919"/>
            <a:ext cx="5140118" cy="34246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8" y="2591919"/>
            <a:ext cx="5140118" cy="342460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33015663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4869" y="1997243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/>
              <a:t>“Comunicación </a:t>
            </a:r>
            <a:r>
              <a:rPr lang="es-ES" sz="2000" b="1" dirty="0" smtClean="0"/>
              <a:t>Eficaz” 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2587698"/>
            <a:ext cx="5149621" cy="34309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35" y="2587698"/>
            <a:ext cx="5140912" cy="3425133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40246637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74869" y="2067582"/>
            <a:ext cx="110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 smtClean="0"/>
              <a:t>Seminario </a:t>
            </a:r>
            <a:r>
              <a:rPr lang="es-ES" sz="2000" b="1" dirty="0"/>
              <a:t>“INTEGRIDAD Y TRANSPARENCIA EN LA GESTIÓN PÚBLICA”</a:t>
            </a:r>
            <a:endParaRPr lang="en-US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76" y="2789488"/>
            <a:ext cx="5397556" cy="35969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r="21072"/>
          <a:stretch/>
        </p:blipFill>
        <p:spPr>
          <a:xfrm>
            <a:off x="647238" y="2789489"/>
            <a:ext cx="5238090" cy="3596965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21766" y="786058"/>
            <a:ext cx="11340842" cy="719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3200" b="1" dirty="0" smtClean="0"/>
              <a:t>Formación  y CAPACITACIONES</a:t>
            </a:r>
            <a:endParaRPr lang="es-PY" sz="2050" b="1" dirty="0"/>
          </a:p>
        </p:txBody>
      </p:sp>
    </p:spTree>
    <p:extLst>
      <p:ext uri="{BB962C8B-B14F-4D97-AF65-F5344CB8AC3E}">
        <p14:creationId xmlns:p14="http://schemas.microsoft.com/office/powerpoint/2010/main" val="18549530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26050"/>
          </a:xfrm>
        </p:spPr>
        <p:txBody>
          <a:bodyPr/>
          <a:lstStyle/>
          <a:p>
            <a:pPr algn="ctr"/>
            <a:r>
              <a:rPr lang="es-PY" b="1" dirty="0"/>
              <a:t>RESPONSABILIDAD SOCIAL</a:t>
            </a:r>
            <a:endParaRPr lang="en-US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581192" y="2057361"/>
            <a:ext cx="5034594" cy="7597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b="1" dirty="0">
                <a:solidFill>
                  <a:schemeClr val="tx1"/>
                </a:solidFill>
              </a:rPr>
              <a:t>Agasajo a los niños y niñas </a:t>
            </a:r>
            <a:r>
              <a:rPr lang="es-ES" b="1" dirty="0" smtClean="0">
                <a:solidFill>
                  <a:schemeClr val="tx1"/>
                </a:solidFill>
              </a:rPr>
              <a:t>de</a:t>
            </a:r>
          </a:p>
          <a:p>
            <a:pPr marL="0" indent="0" algn="ctr">
              <a:buNone/>
            </a:pPr>
            <a:r>
              <a:rPr lang="es-ES" b="1" dirty="0" smtClean="0">
                <a:solidFill>
                  <a:schemeClr val="tx1"/>
                </a:solidFill>
              </a:rPr>
              <a:t>“CEBINFA </a:t>
            </a:r>
            <a:r>
              <a:rPr lang="es-ES" b="1" dirty="0">
                <a:solidFill>
                  <a:schemeClr val="tx1"/>
                </a:solidFill>
              </a:rPr>
              <a:t>KO’EJU”</a:t>
            </a:r>
          </a:p>
        </p:txBody>
      </p:sp>
      <p:pic>
        <p:nvPicPr>
          <p:cNvPr id="2050" name="Picture 2" descr="https://www.jem.gov.py/wp-content/uploads/2023/09/Imagen-de-WhatsApp-2023-09-01-a-las-09.22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32" y="2937363"/>
            <a:ext cx="5090529" cy="33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6390199" y="2025419"/>
            <a:ext cx="5034594" cy="75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s-ES" b="1" dirty="0" smtClean="0">
                <a:solidFill>
                  <a:schemeClr val="tx1"/>
                </a:solidFill>
              </a:rPr>
              <a:t>Entrega de donaciones en el marco de la Campaña </a:t>
            </a:r>
            <a:r>
              <a:rPr lang="es-ES" b="1" dirty="0" err="1" smtClean="0">
                <a:solidFill>
                  <a:schemeClr val="tx1"/>
                </a:solidFill>
              </a:rPr>
              <a:t>EcoModa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921316"/>
            <a:ext cx="5114616" cy="340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6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PY" b="1" dirty="0"/>
              <a:t>RESPONSABILIDAD SOCIAL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823501" y="1806252"/>
            <a:ext cx="10537371" cy="118972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400" b="1" dirty="0">
                <a:solidFill>
                  <a:schemeClr val="tx1"/>
                </a:solidFill>
              </a:rPr>
              <a:t>Charla de prevención del cáncer de </a:t>
            </a:r>
            <a:r>
              <a:rPr lang="es-ES" sz="2400" b="1" dirty="0" smtClean="0">
                <a:solidFill>
                  <a:schemeClr val="tx1"/>
                </a:solidFill>
              </a:rPr>
              <a:t>mama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2828579"/>
            <a:ext cx="7738106" cy="36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PY" b="1" dirty="0"/>
              <a:t>RESPONSABILIDAD SOCIAL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823501" y="1794677"/>
            <a:ext cx="10537371" cy="118972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400" b="1" dirty="0">
                <a:solidFill>
                  <a:schemeClr val="tx1"/>
                </a:solidFill>
              </a:rPr>
              <a:t>Charla de prevención del cáncer de </a:t>
            </a:r>
            <a:r>
              <a:rPr lang="es-ES" sz="2400" b="1" dirty="0" smtClean="0">
                <a:solidFill>
                  <a:schemeClr val="tx1"/>
                </a:solidFill>
              </a:rPr>
              <a:t>próstata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0" y="2813093"/>
            <a:ext cx="7697466" cy="35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Autofit/>
          </a:bodyPr>
          <a:lstStyle/>
          <a:p>
            <a:pPr algn="ctr"/>
            <a:r>
              <a:rPr lang="es-PY" b="1" dirty="0" smtClean="0"/>
              <a:t>MEJORAMIENTO AMBIENTAL</a:t>
            </a:r>
            <a:endParaRPr lang="es-PY" b="1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21766" y="1816412"/>
            <a:ext cx="11340841" cy="155670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000" b="1" dirty="0">
                <a:solidFill>
                  <a:schemeClr val="tx1"/>
                </a:solidFill>
              </a:rPr>
              <a:t>Desarrollo de la Campaña REVIVE del MADES, gestión de residuos sólidos urbanos del </a:t>
            </a:r>
            <a:r>
              <a:rPr lang="es-ES" sz="2000" b="1" dirty="0" smtClean="0">
                <a:solidFill>
                  <a:schemeClr val="tx1"/>
                </a:solidFill>
              </a:rPr>
              <a:t>JEM</a:t>
            </a:r>
          </a:p>
          <a:p>
            <a:pPr marL="0" lvl="0" indent="0" algn="just">
              <a:buNone/>
            </a:pPr>
            <a:r>
              <a:rPr lang="es-ES" sz="2000" dirty="0" smtClean="0">
                <a:solidFill>
                  <a:schemeClr val="tx1"/>
                </a:solidFill>
              </a:rPr>
              <a:t>Implementamos </a:t>
            </a:r>
            <a:r>
              <a:rPr lang="es-ES" sz="2000" dirty="0">
                <a:solidFill>
                  <a:schemeClr val="tx1"/>
                </a:solidFill>
              </a:rPr>
              <a:t>el manejo correcto de los residuos que se generan en la institución y </a:t>
            </a:r>
            <a:r>
              <a:rPr lang="es-ES" sz="2000" dirty="0" smtClean="0">
                <a:solidFill>
                  <a:schemeClr val="tx1"/>
                </a:solidFill>
              </a:rPr>
              <a:t>propiciamos </a:t>
            </a:r>
            <a:r>
              <a:rPr lang="es-ES" sz="2000" dirty="0">
                <a:solidFill>
                  <a:schemeClr val="tx1"/>
                </a:solidFill>
              </a:rPr>
              <a:t>su reciclaje, </a:t>
            </a:r>
            <a:r>
              <a:rPr lang="es-ES" sz="2000" dirty="0" smtClean="0">
                <a:solidFill>
                  <a:schemeClr val="tx1"/>
                </a:solidFill>
              </a:rPr>
              <a:t>con miras a convertirnos </a:t>
            </a:r>
            <a:r>
              <a:rPr lang="es-ES" sz="2000" dirty="0">
                <a:solidFill>
                  <a:schemeClr val="tx1"/>
                </a:solidFill>
              </a:rPr>
              <a:t>en agentes multiplicadores de conciencia y buenas prácticas dentro de nuestra sociedad.</a:t>
            </a:r>
            <a:endParaRPr lang="es-ES" sz="2000" dirty="0" smtClean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07" y="3429430"/>
            <a:ext cx="6573715" cy="30691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 b="23408"/>
          <a:stretch/>
        </p:blipFill>
        <p:spPr>
          <a:xfrm>
            <a:off x="8054575" y="3429430"/>
            <a:ext cx="3131370" cy="30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6600" dirty="0"/>
              <a:t>El combate a la morosidad</a:t>
            </a:r>
            <a:endParaRPr lang="es-PY" sz="66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05" y="3455571"/>
            <a:ext cx="6691919" cy="23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71824"/>
            <a:ext cx="11029616" cy="691215"/>
          </a:xfrm>
        </p:spPr>
        <p:txBody>
          <a:bodyPr/>
          <a:lstStyle/>
          <a:p>
            <a:pPr algn="ctr"/>
            <a:r>
              <a:rPr lang="es-MX" b="1" dirty="0" smtClean="0"/>
              <a:t>SESIONES realizadas</a:t>
            </a:r>
            <a:endParaRPr lang="en-U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95010"/>
              </p:ext>
            </p:extLst>
          </p:nvPr>
        </p:nvGraphicFramePr>
        <p:xfrm>
          <a:off x="2674983" y="2155994"/>
          <a:ext cx="68420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1017">
                  <a:extLst>
                    <a:ext uri="{9D8B030D-6E8A-4147-A177-3AD203B41FA5}">
                      <a16:colId xmlns:a16="http://schemas.microsoft.com/office/drawing/2014/main" val="793361353"/>
                    </a:ext>
                  </a:extLst>
                </a:gridCol>
                <a:gridCol w="3421017">
                  <a:extLst>
                    <a:ext uri="{9D8B030D-6E8A-4147-A177-3AD203B41FA5}">
                      <a16:colId xmlns:a16="http://schemas.microsoft.com/office/drawing/2014/main" val="1971244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ORDINARIAS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EXTRAORDINARIAS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30244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7"/>
          <a:stretch/>
        </p:blipFill>
        <p:spPr>
          <a:xfrm>
            <a:off x="3147645" y="3110521"/>
            <a:ext cx="5635870" cy="34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9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71824"/>
            <a:ext cx="11029616" cy="691215"/>
          </a:xfrm>
        </p:spPr>
        <p:txBody>
          <a:bodyPr/>
          <a:lstStyle/>
          <a:p>
            <a:pPr algn="ctr"/>
            <a:r>
              <a:rPr lang="es-MX" b="1" dirty="0"/>
              <a:t>MOVIMIENTO DE EXPEDIENTES</a:t>
            </a:r>
            <a:endParaRPr lang="en-US" b="1" dirty="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91393"/>
              </p:ext>
            </p:extLst>
          </p:nvPr>
        </p:nvGraphicFramePr>
        <p:xfrm>
          <a:off x="625798" y="3055981"/>
          <a:ext cx="10940403" cy="1759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801">
                  <a:extLst>
                    <a:ext uri="{9D8B030D-6E8A-4147-A177-3AD203B41FA5}">
                      <a16:colId xmlns:a16="http://schemas.microsoft.com/office/drawing/2014/main" val="2927299864"/>
                    </a:ext>
                  </a:extLst>
                </a:gridCol>
                <a:gridCol w="3646801">
                  <a:extLst>
                    <a:ext uri="{9D8B030D-6E8A-4147-A177-3AD203B41FA5}">
                      <a16:colId xmlns:a16="http://schemas.microsoft.com/office/drawing/2014/main" val="4204617522"/>
                    </a:ext>
                  </a:extLst>
                </a:gridCol>
                <a:gridCol w="3646801">
                  <a:extLst>
                    <a:ext uri="{9D8B030D-6E8A-4147-A177-3AD203B41FA5}">
                      <a16:colId xmlns:a16="http://schemas.microsoft.com/office/drawing/2014/main" val="1967626645"/>
                    </a:ext>
                  </a:extLst>
                </a:gridCol>
              </a:tblGrid>
              <a:tr h="1114281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INGRESADOS</a:t>
                      </a:r>
                      <a:endParaRPr lang="es-ES" sz="2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ENJUICIAMIENTOS</a:t>
                      </a:r>
                    </a:p>
                    <a:p>
                      <a:pPr algn="ctr"/>
                      <a:r>
                        <a:rPr lang="es-ES" sz="2400" dirty="0" smtClean="0"/>
                        <a:t>EN TRÁMITE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OFICIOS </a:t>
                      </a:r>
                    </a:p>
                    <a:p>
                      <a:pPr algn="ctr"/>
                      <a:r>
                        <a:rPr lang="en-US" sz="2400" dirty="0" smtClean="0"/>
                        <a:t>LIBRADOS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400133"/>
                  </a:ext>
                </a:extLst>
              </a:tr>
              <a:tr h="6455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510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550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3405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PY" b="1" dirty="0" smtClean="0"/>
              <a:t>Acceso a la información pública</a:t>
            </a:r>
            <a:endParaRPr lang="es-PY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21767" y="1409231"/>
            <a:ext cx="11340841" cy="2816548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/>
              <a:t>Hemos respondido, en tiempo y forma </a:t>
            </a:r>
            <a:r>
              <a:rPr lang="es-ES" sz="3200" b="1" dirty="0" smtClean="0"/>
              <a:t>29</a:t>
            </a:r>
            <a:r>
              <a:rPr lang="es-ES" sz="2400" dirty="0" smtClean="0"/>
              <a:t> solicitudes formuladas, entendiendo a éste como un derecho fundamental en un Estado democrático.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29" y="3544485"/>
            <a:ext cx="5354515" cy="2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71824"/>
            <a:ext cx="11029616" cy="691215"/>
          </a:xfrm>
        </p:spPr>
        <p:txBody>
          <a:bodyPr/>
          <a:lstStyle/>
          <a:p>
            <a:pPr algn="ctr"/>
            <a:r>
              <a:rPr lang="es-MX" b="1" dirty="0" smtClean="0"/>
              <a:t>DECISIONES ADOPTADAS</a:t>
            </a:r>
            <a:endParaRPr lang="en-U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15472"/>
              </p:ext>
            </p:extLst>
          </p:nvPr>
        </p:nvGraphicFramePr>
        <p:xfrm>
          <a:off x="2990426" y="2322043"/>
          <a:ext cx="6205826" cy="260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913">
                  <a:extLst>
                    <a:ext uri="{9D8B030D-6E8A-4147-A177-3AD203B41FA5}">
                      <a16:colId xmlns:a16="http://schemas.microsoft.com/office/drawing/2014/main" val="2713999303"/>
                    </a:ext>
                  </a:extLst>
                </a:gridCol>
                <a:gridCol w="3102913">
                  <a:extLst>
                    <a:ext uri="{9D8B030D-6E8A-4147-A177-3AD203B41FA5}">
                      <a16:colId xmlns:a16="http://schemas.microsoft.com/office/drawing/2014/main" val="793361353"/>
                    </a:ext>
                  </a:extLst>
                </a:gridCol>
              </a:tblGrid>
              <a:tr h="520660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SENTENCIAS DEFINITIVAS</a:t>
                      </a: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567"/>
                  </a:ext>
                </a:extLst>
              </a:tr>
              <a:tr h="52066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APERCIBIMIENTO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302448"/>
                  </a:ext>
                </a:extLst>
              </a:tr>
              <a:tr h="52066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ABSOLUCIÓN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11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8642000"/>
                  </a:ext>
                </a:extLst>
              </a:tr>
              <a:tr h="5206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CANCELACIÓN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3402814"/>
                  </a:ext>
                </a:extLst>
              </a:tr>
              <a:tr h="5206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18784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312759"/>
              </p:ext>
            </p:extLst>
          </p:nvPr>
        </p:nvGraphicFramePr>
        <p:xfrm>
          <a:off x="2990426" y="5327147"/>
          <a:ext cx="620582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5825">
                  <a:extLst>
                    <a:ext uri="{9D8B030D-6E8A-4147-A177-3AD203B41FA5}">
                      <a16:colId xmlns:a16="http://schemas.microsoft.com/office/drawing/2014/main" val="17654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AUTOS INTERLOCUTORIOS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35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6428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1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0" y="903709"/>
            <a:ext cx="11029616" cy="691215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/>
              <a:t>USO DE LA FACULTAD OFICIOSA DEL JEM</a:t>
            </a:r>
            <a:br>
              <a:rPr lang="es-MX" b="1" dirty="0" smtClean="0"/>
            </a:br>
            <a:r>
              <a:rPr lang="es-MX" b="1" dirty="0" smtClean="0"/>
              <a:t>(ART. 18 DE LA LEY N° 6814/2021)</a:t>
            </a:r>
            <a:endParaRPr lang="en-U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20787"/>
              </p:ext>
            </p:extLst>
          </p:nvPr>
        </p:nvGraphicFramePr>
        <p:xfrm>
          <a:off x="2993086" y="2390516"/>
          <a:ext cx="620582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5825">
                  <a:extLst>
                    <a:ext uri="{9D8B030D-6E8A-4147-A177-3AD203B41FA5}">
                      <a16:colId xmlns:a16="http://schemas.microsoft.com/office/drawing/2014/main" val="17654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INICIO DE INVESTIGACIONES PRELIMINARES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35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6428749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94140"/>
              </p:ext>
            </p:extLst>
          </p:nvPr>
        </p:nvGraphicFramePr>
        <p:xfrm>
          <a:off x="530471" y="4354132"/>
          <a:ext cx="1113105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88">
                  <a:extLst>
                    <a:ext uri="{9D8B030D-6E8A-4147-A177-3AD203B41FA5}">
                      <a16:colId xmlns:a16="http://schemas.microsoft.com/office/drawing/2014/main" val="176540657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2598891405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2872171644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2247863649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849466207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2562777710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1823238870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4067810599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3272648197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825100947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1481635720"/>
                    </a:ext>
                  </a:extLst>
                </a:gridCol>
                <a:gridCol w="927588">
                  <a:extLst>
                    <a:ext uri="{9D8B030D-6E8A-4147-A177-3AD203B41FA5}">
                      <a16:colId xmlns:a16="http://schemas.microsoft.com/office/drawing/2014/main" val="403182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FEB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MAR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ABR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MAY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JUN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JUL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AGO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OCT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NOV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DIC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35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6428749"/>
                  </a:ext>
                </a:extLst>
              </a:tr>
            </a:tbl>
          </a:graphicData>
        </a:graphic>
      </p:graphicFrame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823501" y="5296167"/>
            <a:ext cx="10537371" cy="118972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400" b="1" dirty="0" smtClean="0"/>
              <a:t>Datos al 30 de noviembre de 2023.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01022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868" y="780533"/>
            <a:ext cx="11029616" cy="691215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caso</a:t>
            </a:r>
            <a:r>
              <a:rPr lang="en-US" b="1" dirty="0"/>
              <a:t> “</a:t>
            </a:r>
            <a:r>
              <a:rPr lang="en-US" b="1" dirty="0" err="1"/>
              <a:t>Nissen</a:t>
            </a:r>
            <a:r>
              <a:rPr lang="en-US" b="1" dirty="0"/>
              <a:t> </a:t>
            </a:r>
            <a:r>
              <a:rPr lang="en-US" b="1" dirty="0" err="1"/>
              <a:t>Pessolani</a:t>
            </a:r>
            <a:r>
              <a:rPr lang="en-US" b="1" dirty="0"/>
              <a:t> </a:t>
            </a:r>
            <a:r>
              <a:rPr lang="en-US" b="1" i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/>
              <a:t>Paraguay”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74869" y="1997243"/>
            <a:ext cx="11029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</a:t>
            </a:r>
            <a:r>
              <a:rPr lang="es-ES" dirty="0" smtClean="0"/>
              <a:t>umplimiento </a:t>
            </a:r>
            <a:r>
              <a:rPr lang="es-ES" dirty="0"/>
              <a:t>integral de la Sentencia de fecha 21 de noviembre de 2022, dictada por la Corte Interamericana de Derechos Humanos (</a:t>
            </a:r>
            <a:r>
              <a:rPr lang="es-ES" dirty="0" smtClean="0"/>
              <a:t>C.I.D.H</a:t>
            </a:r>
            <a:r>
              <a:rPr lang="es-ES" dirty="0"/>
              <a:t>.) en relación al caso</a:t>
            </a:r>
            <a:r>
              <a:rPr lang="es-ES" i="1" dirty="0"/>
              <a:t> “</a:t>
            </a:r>
            <a:r>
              <a:rPr lang="es-ES" i="1" dirty="0" err="1"/>
              <a:t>Nissen</a:t>
            </a:r>
            <a:r>
              <a:rPr lang="es-ES" i="1" dirty="0"/>
              <a:t> </a:t>
            </a:r>
            <a:r>
              <a:rPr lang="es-ES" i="1" dirty="0" err="1"/>
              <a:t>Pessolani</a:t>
            </a:r>
            <a:r>
              <a:rPr lang="es-ES" i="1" dirty="0"/>
              <a:t> vs Paraguay”</a:t>
            </a:r>
            <a:endParaRPr lang="en-US" sz="20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84" y="2856208"/>
            <a:ext cx="5278837" cy="34444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7" y="2856209"/>
            <a:ext cx="4901706" cy="34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04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868" y="938795"/>
            <a:ext cx="11029616" cy="691215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EVALUACIÓN DE propuestas de MODIFICACIONES</a:t>
            </a:r>
            <a:br>
              <a:rPr lang="en-US" b="1" dirty="0" smtClean="0"/>
            </a:br>
            <a:r>
              <a:rPr lang="en-US" b="1" dirty="0" smtClean="0"/>
              <a:t>A LA LEY N° 6814/2021</a:t>
            </a:r>
            <a:endParaRPr lang="en-U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74868" y="3025943"/>
            <a:ext cx="11029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/>
              <a:t>Por Resolución del 10 de octubre de 2023, se conformó el equipo de trabajo para la revisión de la Ley n° 6814/2021, a fin de evaluar propuestas de modificaciones a la normativa, conforme a la experiencia institucional de su aplicación.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60754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78301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Rendición </a:t>
            </a:r>
            <a:r>
              <a:rPr lang="es-ES" b="1" dirty="0"/>
              <a:t>de cuentas al ciudadano - </a:t>
            </a:r>
            <a:r>
              <a:rPr lang="es-ES" b="1" dirty="0" smtClean="0"/>
              <a:t>2023 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9431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PY" b="1" dirty="0" smtClean="0"/>
              <a:t>PLAN ANUAL DE TRANSPARENCIA</a:t>
            </a:r>
            <a:endParaRPr lang="es-PY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21766" y="2033484"/>
            <a:ext cx="11340841" cy="446403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400" dirty="0" smtClean="0"/>
              <a:t>Se aprobó la matriz del Plan Anual de Transparencia y Anticorrupción 2023, que constituye un instrumento preventivo para el control de la gestión, incluye 7 componentes que contienen parámetros de soporte normativo propio, que son:</a:t>
            </a:r>
          </a:p>
          <a:p>
            <a:pPr algn="just"/>
            <a:r>
              <a:rPr lang="es-ES" sz="2400" dirty="0" smtClean="0"/>
              <a:t>Transparencia y Acceso a la Información Pública.</a:t>
            </a:r>
          </a:p>
          <a:p>
            <a:pPr algn="just"/>
            <a:r>
              <a:rPr lang="es-ES" sz="2400" dirty="0" smtClean="0"/>
              <a:t>Participación Ciudadana.</a:t>
            </a:r>
          </a:p>
          <a:p>
            <a:pPr algn="just"/>
            <a:r>
              <a:rPr lang="es-ES" sz="2400" dirty="0" smtClean="0"/>
              <a:t>Rendición de Cuentas.</a:t>
            </a:r>
          </a:p>
          <a:p>
            <a:pPr algn="just"/>
            <a:r>
              <a:rPr lang="es-ES" sz="2400" dirty="0" smtClean="0"/>
              <a:t>Integridad y Ética Pública.</a:t>
            </a:r>
          </a:p>
          <a:p>
            <a:pPr algn="just"/>
            <a:r>
              <a:rPr lang="es-ES" sz="2400" dirty="0" smtClean="0"/>
              <a:t>Gestión de riesgos de corrupción.</a:t>
            </a:r>
          </a:p>
          <a:p>
            <a:pPr algn="just"/>
            <a:r>
              <a:rPr lang="es-ES" sz="2400" dirty="0" smtClean="0"/>
              <a:t>Gestión de denuncias e investigación.</a:t>
            </a:r>
          </a:p>
          <a:p>
            <a:pPr algn="just"/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Integrity</a:t>
            </a:r>
            <a:r>
              <a:rPr lang="es-ES" sz="2400" dirty="0" smtClean="0"/>
              <a:t> App – Versión sector público.</a:t>
            </a:r>
          </a:p>
        </p:txBody>
      </p:sp>
    </p:spTree>
    <p:extLst>
      <p:ext uri="{BB962C8B-B14F-4D97-AF65-F5344CB8AC3E}">
        <p14:creationId xmlns:p14="http://schemas.microsoft.com/office/powerpoint/2010/main" val="8642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766" y="786058"/>
            <a:ext cx="11340842" cy="719778"/>
          </a:xfrm>
        </p:spPr>
        <p:txBody>
          <a:bodyPr>
            <a:normAutofit/>
          </a:bodyPr>
          <a:lstStyle/>
          <a:p>
            <a:pPr algn="ctr"/>
            <a:r>
              <a:rPr lang="es-PY" b="1" dirty="0" smtClean="0"/>
              <a:t>Política de puertas abiertas</a:t>
            </a:r>
            <a:endParaRPr lang="es-PY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553783" y="2640154"/>
            <a:ext cx="11076808" cy="2816548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sz="2800" dirty="0"/>
              <a:t>Esta administración fomenta una cultura de diálogo permanente con todos los actores que involucra la gestión del Jurado y con la ciudadanía en general, permitiendo intercambiar ideas e inquietudes con miras a mejorar el sistema de justicia y </a:t>
            </a:r>
            <a:r>
              <a:rPr lang="es-ES" sz="2800" dirty="0" smtClean="0"/>
              <a:t>garantizar la </a:t>
            </a:r>
            <a:r>
              <a:rPr lang="es-ES" sz="2800" dirty="0"/>
              <a:t>transparencia institucional</a:t>
            </a:r>
            <a:r>
              <a:rPr lang="es-E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2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81286"/>
            <a:ext cx="11029616" cy="691215"/>
          </a:xfrm>
        </p:spPr>
        <p:txBody>
          <a:bodyPr/>
          <a:lstStyle/>
          <a:p>
            <a:pPr algn="ctr"/>
            <a:r>
              <a:rPr lang="es-ES" b="1" dirty="0"/>
              <a:t>Día de Gobierno EN EL DEPARTAMENTO DE CAAGUAZÚ</a:t>
            </a:r>
            <a:endParaRPr lang="en-US" b="1" dirty="0"/>
          </a:p>
        </p:txBody>
      </p:sp>
      <p:sp>
        <p:nvSpPr>
          <p:cNvPr id="17" name="Marcador de contenido 2"/>
          <p:cNvSpPr>
            <a:spLocks noGrp="1"/>
          </p:cNvSpPr>
          <p:nvPr>
            <p:ph idx="1"/>
          </p:nvPr>
        </p:nvSpPr>
        <p:spPr>
          <a:xfrm>
            <a:off x="355092" y="1792916"/>
            <a:ext cx="11340841" cy="75978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S" sz="2100" b="1" dirty="0" smtClean="0"/>
              <a:t>Desarrollo de Audiencias Públicas</a:t>
            </a:r>
            <a:endParaRPr lang="en-US" sz="21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552699"/>
            <a:ext cx="5700401" cy="388620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" y="2552699"/>
            <a:ext cx="5640440" cy="39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</TotalTime>
  <Words>1618</Words>
  <Application>Microsoft Office PowerPoint</Application>
  <PresentationFormat>Panorámica</PresentationFormat>
  <Paragraphs>223</Paragraphs>
  <Slides>64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0" baseType="lpstr">
      <vt:lpstr>Garamond</vt:lpstr>
      <vt:lpstr>Gill Sans MT</vt:lpstr>
      <vt:lpstr>Gill Sans MT (Cuerpo)</vt:lpstr>
      <vt:lpstr>Times New Roman</vt:lpstr>
      <vt:lpstr>Wingdings 2</vt:lpstr>
      <vt:lpstr>Dividendo</vt:lpstr>
      <vt:lpstr>Rendición de cuentas al ciudadano - 2023</vt:lpstr>
      <vt:lpstr>Ejes del plan estratégico institucional (pei)</vt:lpstr>
      <vt:lpstr>El mejoramiento y fortalecimiento de la imagen pública institucional</vt:lpstr>
      <vt:lpstr>Obtuvimos el 100% de cumplimiento en los informes proveídos</vt:lpstr>
      <vt:lpstr>Todas nuestras sesiones son públicas y transmitidas En VIVO</vt:lpstr>
      <vt:lpstr>Acceso a la información pública</vt:lpstr>
      <vt:lpstr>PLAN ANUAL DE TRANSPARENCIA</vt:lpstr>
      <vt:lpstr>Política de puertas abiertas</vt:lpstr>
      <vt:lpstr>Día de Gobierno EN EL DEPARTAMENTO DE CAAGUAZÚ</vt:lpstr>
      <vt:lpstr>Día de Gobierno EN EL DEPARTAMENTO DE CAAGUAZÚ</vt:lpstr>
      <vt:lpstr>Día de Gobierno EN EL DEPARTAMENTO DE CONCEPCIÓN</vt:lpstr>
      <vt:lpstr>Presentación de PowerPoint</vt:lpstr>
      <vt:lpstr>Mesa de trabajo interinstitucional con la Asociación de Agentes Fiscales del Paraguay</vt:lpstr>
      <vt:lpstr>Reuniones con miembros del CONSEJO NACIONAL DE ABOGADOS DEL PARAGUAY (CONAP)</vt:lpstr>
      <vt:lpstr>Reuniones con miembros del CONSEJO NACIONAL DE ABOGADOS DEL PARAGUAY (CONAP)</vt:lpstr>
      <vt:lpstr>Reunión con funcionarios</vt:lpstr>
      <vt:lpstr>La Atención a la Ciudadanía, una prioridad</vt:lpstr>
      <vt:lpstr>Énfasis en LA COMUNICACIÓN </vt:lpstr>
      <vt:lpstr>Mayor difusión de información institucional</vt:lpstr>
      <vt:lpstr>La innovación tecnológica, de infraestructura y recursos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Innovación Tecnológica, Infraestructura y Recursos</vt:lpstr>
      <vt:lpstr>DIGITALIZACIÓN  y entrega DE los ARCHIVOS INSTITUCIONALES PARA SU DISPOSICIÓN FINAL</vt:lpstr>
      <vt:lpstr>ADMINISTRACIÓN racional de los recursos</vt:lpstr>
      <vt:lpstr>Imprimir mayor dinamismo en los procesos de gestión institucional</vt:lpstr>
      <vt:lpstr>REGLAMENTACIÓN DE LOS PROCESOS INTERNOS</vt:lpstr>
      <vt:lpstr>REGLAMENTACIÓN DE LOS PROCESOS INTERNOS</vt:lpstr>
      <vt:lpstr>Reglamentaciones del área misional</vt:lpstr>
      <vt:lpstr>PLANIFICACIÓN estratégica</vt:lpstr>
      <vt:lpstr>SOCIALIZACIÓN DEL CÓDIGO DE ÉTICA Y PROTOCOLO DE BUEN GOBIERNO</vt:lpstr>
      <vt:lpstr>Convenio con la Asociación de Síndrome de Down – ASIDOWN</vt:lpstr>
      <vt:lpstr>Convenio con AIDIS PY</vt:lpstr>
      <vt:lpstr>Convenio CON la Facultad de Ciencias Económicas de la Universidad Nacional de Asunción</vt:lpstr>
      <vt:lpstr>Convenio CON el consejo de la magistratura</vt:lpstr>
      <vt:lpstr>Convenio con la Honorable Cámara de Diputados</vt:lpstr>
      <vt:lpstr>Convenio con el fondo de jubilaciones y pensiones para miembros del poder legislativo de la nación</vt:lpstr>
      <vt:lpstr>Convenios vigentes a LA FECHA</vt:lpstr>
      <vt:lpstr>Formación  y CAPACITACIONES</vt:lpstr>
      <vt:lpstr>Formación  y CAPACITACIONES</vt:lpstr>
      <vt:lpstr>Formación  y CAPACITACIONES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RESPONSABILIDAD SOCIAL</vt:lpstr>
      <vt:lpstr>RESPONSABILIDAD SOCIAL</vt:lpstr>
      <vt:lpstr>RESPONSABILIDAD SOCIAL</vt:lpstr>
      <vt:lpstr>MEJORAMIENTO AMBIENTAL</vt:lpstr>
      <vt:lpstr>El combate a la morosidad</vt:lpstr>
      <vt:lpstr>SESIONES realizadas</vt:lpstr>
      <vt:lpstr>MOVIMIENTO DE EXPEDIENTES</vt:lpstr>
      <vt:lpstr>DECISIONES ADOPTADAS</vt:lpstr>
      <vt:lpstr>USO DE LA FACULTAD OFICIOSA DEL JEM (ART. 18 DE LA LEY N° 6814/2021)</vt:lpstr>
      <vt:lpstr>caso “Nissen Pessolani vs Paraguay”</vt:lpstr>
      <vt:lpstr>EVALUACIÓN DE propuestas de MODIFICACIONES A LA LEY N° 6814/2021</vt:lpstr>
      <vt:lpstr>Rendición de cuentas al ciudadano - 2023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Obtuvimos el 100% de cumplimiento en los informes proveídos</dc:title>
  <dc:creator>TIC</dc:creator>
  <cp:lastModifiedBy>Nico</cp:lastModifiedBy>
  <cp:revision>103</cp:revision>
  <dcterms:created xsi:type="dcterms:W3CDTF">2022-12-19T13:21:42Z</dcterms:created>
  <dcterms:modified xsi:type="dcterms:W3CDTF">2023-12-12T10:45:10Z</dcterms:modified>
</cp:coreProperties>
</file>